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4"/>
  </p:notesMasterIdLst>
  <p:sldIdLst>
    <p:sldId id="650" r:id="rId4"/>
    <p:sldId id="665" r:id="rId5"/>
    <p:sldId id="651" r:id="rId6"/>
    <p:sldId id="669" r:id="rId7"/>
    <p:sldId id="668" r:id="rId8"/>
    <p:sldId id="660" r:id="rId9"/>
    <p:sldId id="661" r:id="rId10"/>
    <p:sldId id="662" r:id="rId11"/>
    <p:sldId id="670" r:id="rId12"/>
    <p:sldId id="666" r:id="rId13"/>
  </p:sldIdLst>
  <p:sldSz cx="9144000" cy="5143500" type="screen16x9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1859C"/>
    <a:srgbClr val="E5F4D4"/>
    <a:srgbClr val="3399FF"/>
    <a:srgbClr val="FFCCFF"/>
    <a:srgbClr val="FF6600"/>
    <a:srgbClr val="D71920"/>
    <a:srgbClr val="300607"/>
    <a:srgbClr val="EA0000"/>
    <a:srgbClr val="D2162E"/>
    <a:srgbClr val="4011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9565" autoAdjust="0"/>
    <p:restoredTop sz="91494" autoAdjust="0"/>
  </p:normalViewPr>
  <p:slideViewPr>
    <p:cSldViewPr>
      <p:cViewPr>
        <p:scale>
          <a:sx n="80" d="100"/>
          <a:sy n="80" d="100"/>
        </p:scale>
        <p:origin x="-1572" y="-378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18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hart>
    <c:plotArea>
      <c:layout>
        <c:manualLayout>
          <c:layoutTarget val="inner"/>
          <c:xMode val="edge"/>
          <c:yMode val="edge"/>
          <c:x val="1.5277777777777786E-2"/>
          <c:y val="9.8948972989929301E-2"/>
          <c:w val="0.96944444444444489"/>
          <c:h val="0.7731428534084452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31859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Val val="1"/>
          </c:dLbls>
          <c:cat>
            <c:strRef>
              <c:f>Hoja1!$A$2:$A$12</c:f>
              <c:strCache>
                <c:ptCount val="10"/>
                <c:pt idx="0">
                  <c:v>Enviar/recibir emails</c:v>
                </c:pt>
                <c:pt idx="1">
                  <c:v>Buscar información</c:v>
                </c:pt>
                <c:pt idx="2">
                  <c:v>Redes sociales</c:v>
                </c:pt>
                <c:pt idx="3">
                  <c:v>Noticias</c:v>
                </c:pt>
                <c:pt idx="4">
                  <c:v>Compras online</c:v>
                </c:pt>
                <c:pt idx="5">
                  <c:v>Videos</c:v>
                </c:pt>
                <c:pt idx="6">
                  <c:v>Chat</c:v>
                </c:pt>
                <c:pt idx="7">
                  <c:v>Escuchar música</c:v>
                </c:pt>
                <c:pt idx="8">
                  <c:v>Estudio</c:v>
                </c:pt>
                <c:pt idx="9">
                  <c:v>Trabajo</c:v>
                </c:pt>
              </c:strCache>
            </c:strRef>
          </c:cat>
          <c:val>
            <c:numRef>
              <c:f>Hoja1!$B$2:$B$12</c:f>
              <c:numCache>
                <c:formatCode>0%</c:formatCode>
                <c:ptCount val="10"/>
                <c:pt idx="0">
                  <c:v>0.97000000000000008</c:v>
                </c:pt>
                <c:pt idx="1">
                  <c:v>0.95000000000000007</c:v>
                </c:pt>
                <c:pt idx="2">
                  <c:v>0.88</c:v>
                </c:pt>
                <c:pt idx="3">
                  <c:v>0.84000000000000008</c:v>
                </c:pt>
                <c:pt idx="4">
                  <c:v>0.72000000000000008</c:v>
                </c:pt>
                <c:pt idx="5">
                  <c:v>0.65000000000000013</c:v>
                </c:pt>
                <c:pt idx="6">
                  <c:v>0.63000000000000012</c:v>
                </c:pt>
                <c:pt idx="7">
                  <c:v>0.63000000000000012</c:v>
                </c:pt>
                <c:pt idx="8">
                  <c:v>0.45</c:v>
                </c:pt>
                <c:pt idx="9">
                  <c:v>0.42000000000000004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Val val="1"/>
          </c:dLbls>
          <c:cat>
            <c:strRef>
              <c:f>Hoja1!$A$2:$A$12</c:f>
              <c:strCache>
                <c:ptCount val="10"/>
                <c:pt idx="0">
                  <c:v>Enviar/recibir emails</c:v>
                </c:pt>
                <c:pt idx="1">
                  <c:v>Buscar información</c:v>
                </c:pt>
                <c:pt idx="2">
                  <c:v>Redes sociales</c:v>
                </c:pt>
                <c:pt idx="3">
                  <c:v>Noticias</c:v>
                </c:pt>
                <c:pt idx="4">
                  <c:v>Compras online</c:v>
                </c:pt>
                <c:pt idx="5">
                  <c:v>Videos</c:v>
                </c:pt>
                <c:pt idx="6">
                  <c:v>Chat</c:v>
                </c:pt>
                <c:pt idx="7">
                  <c:v>Escuchar música</c:v>
                </c:pt>
                <c:pt idx="8">
                  <c:v>Estudio</c:v>
                </c:pt>
                <c:pt idx="9">
                  <c:v>Trabajo</c:v>
                </c:pt>
              </c:strCache>
            </c:strRef>
          </c:cat>
          <c:val>
            <c:numRef>
              <c:f>Hoja1!$C$2:$C$12</c:f>
              <c:numCache>
                <c:formatCode>0%</c:formatCode>
                <c:ptCount val="10"/>
                <c:pt idx="0">
                  <c:v>0.92</c:v>
                </c:pt>
                <c:pt idx="1">
                  <c:v>0.91</c:v>
                </c:pt>
                <c:pt idx="2">
                  <c:v>0.85000000000000009</c:v>
                </c:pt>
                <c:pt idx="3">
                  <c:v>0.76000000000000012</c:v>
                </c:pt>
                <c:pt idx="4">
                  <c:v>0.43000000000000005</c:v>
                </c:pt>
                <c:pt idx="5">
                  <c:v>0.63000000000000012</c:v>
                </c:pt>
                <c:pt idx="6">
                  <c:v>0.65000000000000013</c:v>
                </c:pt>
                <c:pt idx="7">
                  <c:v>0.63000000000000012</c:v>
                </c:pt>
                <c:pt idx="8">
                  <c:v>0.32000000000000006</c:v>
                </c:pt>
                <c:pt idx="9">
                  <c:v>0.33000000000000007</c:v>
                </c:pt>
              </c:numCache>
            </c:numRef>
          </c:val>
        </c:ser>
        <c:axId val="67925120"/>
        <c:axId val="67932544"/>
      </c:barChart>
      <c:catAx>
        <c:axId val="67925120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s-AR"/>
          </a:p>
        </c:txPr>
        <c:crossAx val="67932544"/>
        <c:crosses val="autoZero"/>
        <c:auto val="1"/>
        <c:lblAlgn val="ctr"/>
        <c:lblOffset val="100"/>
      </c:catAx>
      <c:valAx>
        <c:axId val="67932544"/>
        <c:scaling>
          <c:orientation val="minMax"/>
          <c:min val="0.20000000000000101"/>
        </c:scaling>
        <c:delete val="1"/>
        <c:axPos val="l"/>
        <c:numFmt formatCode="0%" sourceLinked="1"/>
        <c:tickLblPos val="none"/>
        <c:crossAx val="6792512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ayout/>
      <c:txPr>
        <a:bodyPr/>
        <a:lstStyle/>
        <a:p>
          <a:pPr>
            <a:defRPr sz="1600" b="1"/>
          </a:pPr>
          <a:endParaRPr lang="es-AR"/>
        </a:p>
      </c:txPr>
    </c:legend>
    <c:plotVisOnly val="1"/>
  </c:chart>
  <c:txPr>
    <a:bodyPr/>
    <a:lstStyle/>
    <a:p>
      <a:pPr>
        <a:defRPr sz="1100"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Más opciones de productos</c:v>
                </c:pt>
                <c:pt idx="1">
                  <c:v>Con productos que sólo se encuentran en Internet</c:v>
                </c:pt>
                <c:pt idx="2">
                  <c:v>Hay promos y ofertas exclusivas</c:v>
                </c:pt>
                <c:pt idx="3">
                  <c:v>Ahorro de tiempo</c:v>
                </c:pt>
                <c:pt idx="4">
                  <c:v>Mejores precios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0.54</c:v>
                </c:pt>
                <c:pt idx="1">
                  <c:v>0.4</c:v>
                </c:pt>
                <c:pt idx="2">
                  <c:v>0.5</c:v>
                </c:pt>
                <c:pt idx="3">
                  <c:v>0.60000000000000009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31859C"/>
                    </a:solidFill>
                    <a:effectLst/>
                  </a:defRPr>
                </a:pPr>
                <a:endParaRPr lang="es-AR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Más opciones de productos</c:v>
                </c:pt>
                <c:pt idx="1">
                  <c:v>Con productos que sólo se encuentran en Internet</c:v>
                </c:pt>
                <c:pt idx="2">
                  <c:v>Hay promos y ofertas exclusivas</c:v>
                </c:pt>
                <c:pt idx="3">
                  <c:v>Ahorro de tiempo</c:v>
                </c:pt>
                <c:pt idx="4">
                  <c:v>Mejores precios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0.46</c:v>
                </c:pt>
                <c:pt idx="1">
                  <c:v>0.46</c:v>
                </c:pt>
                <c:pt idx="2">
                  <c:v>0.60000000000000009</c:v>
                </c:pt>
                <c:pt idx="3">
                  <c:v>0.64000000000000012</c:v>
                </c:pt>
                <c:pt idx="4">
                  <c:v>0.72000000000000008</c:v>
                </c:pt>
              </c:numCache>
            </c:numRef>
          </c:val>
        </c:ser>
        <c:axId val="68514176"/>
        <c:axId val="68515712"/>
      </c:barChart>
      <c:catAx>
        <c:axId val="68514176"/>
        <c:scaling>
          <c:orientation val="minMax"/>
        </c:scaling>
        <c:axPos val="l"/>
        <c:tickLblPos val="nextTo"/>
        <c:spPr>
          <a:ln>
            <a:noFill/>
          </a:ln>
        </c:spPr>
        <c:crossAx val="68515712"/>
        <c:crosses val="autoZero"/>
        <c:auto val="1"/>
        <c:lblAlgn val="ctr"/>
        <c:lblOffset val="100"/>
      </c:catAx>
      <c:valAx>
        <c:axId val="68515712"/>
        <c:scaling>
          <c:orientation val="minMax"/>
          <c:min val="0.20000000000000101"/>
        </c:scaling>
        <c:delete val="1"/>
        <c:axPos val="b"/>
        <c:numFmt formatCode="0%" sourceLinked="1"/>
        <c:tickLblPos val="none"/>
        <c:crossAx val="68514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354775824170989"/>
          <c:y val="7.0547716920342229E-2"/>
          <c:w val="0.30568241469816282"/>
          <c:h val="6.1812323883204914E-2"/>
        </c:manualLayout>
      </c:layout>
    </c:legend>
    <c:plotVisOnly val="1"/>
  </c:chart>
  <c:txPr>
    <a:bodyPr/>
    <a:lstStyle/>
    <a:p>
      <a:pPr>
        <a:defRPr sz="1200" b="1"/>
      </a:pPr>
      <a:endParaRPr lang="es-A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1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Tengo que pagar los gastos de envío a mi domicilio</c:v>
                </c:pt>
                <c:pt idx="1">
                  <c:v>No quiero subir mis datos personales o bancarios</c:v>
                </c:pt>
                <c:pt idx="2">
                  <c:v>Tengo que esperar a recibirlos</c:v>
                </c:pt>
                <c:pt idx="3">
                  <c:v>No quiero pagar con tarjeta de crédito</c:v>
                </c:pt>
                <c:pt idx="4">
                  <c:v>No estoy acostumbrado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0.26</c:v>
                </c:pt>
                <c:pt idx="1">
                  <c:v>0.27</c:v>
                </c:pt>
                <c:pt idx="2">
                  <c:v>0.25</c:v>
                </c:pt>
                <c:pt idx="3">
                  <c:v>0.39000000000000035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31859C"/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Tengo que pagar los gastos de envío a mi domicilio</c:v>
                </c:pt>
                <c:pt idx="1">
                  <c:v>No quiero subir mis datos personales o bancarios</c:v>
                </c:pt>
                <c:pt idx="2">
                  <c:v>Tengo que esperar a recibirlos</c:v>
                </c:pt>
                <c:pt idx="3">
                  <c:v>No quiero pagar con tarjeta de crédito</c:v>
                </c:pt>
                <c:pt idx="4">
                  <c:v>No estoy acostumbrado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0.2</c:v>
                </c:pt>
                <c:pt idx="1">
                  <c:v>0.22</c:v>
                </c:pt>
                <c:pt idx="2">
                  <c:v>0.29000000000000026</c:v>
                </c:pt>
                <c:pt idx="3">
                  <c:v>0.35000000000000026</c:v>
                </c:pt>
                <c:pt idx="4">
                  <c:v>0.56999999999999995</c:v>
                </c:pt>
              </c:numCache>
            </c:numRef>
          </c:val>
        </c:ser>
        <c:axId val="100745216"/>
        <c:axId val="100747136"/>
      </c:barChart>
      <c:catAx>
        <c:axId val="100745216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s-AR"/>
          </a:p>
        </c:txPr>
        <c:crossAx val="100747136"/>
        <c:crosses val="autoZero"/>
        <c:auto val="1"/>
        <c:lblAlgn val="ctr"/>
        <c:lblOffset val="100"/>
      </c:catAx>
      <c:valAx>
        <c:axId val="100747136"/>
        <c:scaling>
          <c:orientation val="minMax"/>
          <c:min val="0.20000000000000101"/>
        </c:scaling>
        <c:delete val="1"/>
        <c:axPos val="b"/>
        <c:numFmt formatCode="0%" sourceLinked="1"/>
        <c:tickLblPos val="none"/>
        <c:crossAx val="100745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656185985517737"/>
          <c:y val="5.7720859298461789E-2"/>
          <c:w val="0.30568241469816282"/>
          <c:h val="6.1812323883204914E-2"/>
        </c:manualLayout>
      </c:layout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AR"/>
        </a:p>
      </c:txPr>
    </c:legend>
    <c:plotVisOnly val="1"/>
  </c:chart>
  <c:txPr>
    <a:bodyPr/>
    <a:lstStyle/>
    <a:p>
      <a:pPr>
        <a:defRPr sz="1200" b="1"/>
      </a:pPr>
      <a:endParaRPr lang="es-A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hart>
    <c:autoTitleDeleted val="1"/>
    <c:plotArea>
      <c:layout>
        <c:manualLayout>
          <c:layoutTarget val="inner"/>
          <c:xMode val="edge"/>
          <c:yMode val="edge"/>
          <c:x val="0.41758112734948677"/>
          <c:y val="2.6198176048071956E-2"/>
          <c:w val="0.49790850785097995"/>
          <c:h val="0.94760364790385643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Hoja1!$A$2:$A$11</c:f>
              <c:strCache>
                <c:ptCount val="10"/>
                <c:pt idx="0">
                  <c:v>Mercado</c:v>
                </c:pt>
                <c:pt idx="1">
                  <c:v>Grupon</c:v>
                </c:pt>
                <c:pt idx="2">
                  <c:v>Despegar</c:v>
                </c:pt>
                <c:pt idx="3">
                  <c:v>Falabella</c:v>
                </c:pt>
                <c:pt idx="4">
                  <c:v>Cordoba vende</c:v>
                </c:pt>
                <c:pt idx="5">
                  <c:v>Ebay</c:v>
                </c:pt>
                <c:pt idx="6">
                  <c:v>alamaula</c:v>
                </c:pt>
                <c:pt idx="7">
                  <c:v>garbarino</c:v>
                </c:pt>
                <c:pt idx="8">
                  <c:v>Fravega </c:v>
                </c:pt>
                <c:pt idx="9">
                  <c:v>musimundo 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0.67000000000000015</c:v>
                </c:pt>
                <c:pt idx="1">
                  <c:v>0.45</c:v>
                </c:pt>
                <c:pt idx="2">
                  <c:v>0.41000000000000003</c:v>
                </c:pt>
                <c:pt idx="3">
                  <c:v>0.37000000000000005</c:v>
                </c:pt>
                <c:pt idx="4">
                  <c:v>0.27</c:v>
                </c:pt>
                <c:pt idx="5">
                  <c:v>0.26</c:v>
                </c:pt>
                <c:pt idx="6">
                  <c:v>0.24000000000000002</c:v>
                </c:pt>
                <c:pt idx="7">
                  <c:v>0.19</c:v>
                </c:pt>
                <c:pt idx="8">
                  <c:v>0.15000000000000002</c:v>
                </c:pt>
                <c:pt idx="9">
                  <c:v>0.15000000000000002</c:v>
                </c:pt>
              </c:numCache>
            </c:numRef>
          </c:val>
        </c:ser>
        <c:axId val="30583040"/>
        <c:axId val="30584832"/>
      </c:barChart>
      <c:catAx>
        <c:axId val="30583040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AR"/>
          </a:p>
        </c:txPr>
        <c:crossAx val="30584832"/>
        <c:crosses val="autoZero"/>
        <c:auto val="1"/>
        <c:lblAlgn val="ctr"/>
        <c:lblOffset val="100"/>
      </c:catAx>
      <c:valAx>
        <c:axId val="30584832"/>
        <c:scaling>
          <c:orientation val="minMax"/>
          <c:min val="0.20000000000000101"/>
        </c:scaling>
        <c:delete val="1"/>
        <c:axPos val="t"/>
        <c:numFmt formatCode="0%" sourceLinked="1"/>
        <c:tickLblPos val="none"/>
        <c:crossAx val="30583040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es-A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1A67840-93E6-4640-90F1-D29A2F5C8047}" type="datetimeFigureOut">
              <a:rPr lang="es-AR"/>
              <a:pPr>
                <a:defRPr/>
              </a:pPr>
              <a:t>20/05/2014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672B31A-4DBA-4517-93AA-71CA79F0D53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Gonzalo\Documents\OH! PANEL\Proyectos Año 2014\PR 06632014 Andreani Estudio ecommerce CBA (May 07)\Template\Plantilladisertant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64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468"/>
            <a:ext cx="8100392" cy="486054"/>
          </a:xfrm>
          <a:prstGeom prst="rect">
            <a:avLst/>
          </a:prstGeom>
        </p:spPr>
        <p:txBody>
          <a:bodyPr/>
          <a:lstStyle>
            <a:lvl1pPr>
              <a:def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Evento Tucumán Portad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T Evento Tucumán Cuerp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 Evento Tucumán Gracias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80513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chart" Target="../charts/chart4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6275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ea typeface="AVGmdBU" pitchFamily="2" charset="-128"/>
                <a:cs typeface="David" pitchFamily="34" charset="-79"/>
              </a:rPr>
              <a:t>ecommerce</a:t>
            </a:r>
            <a:r>
              <a:rPr lang="es-A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ea typeface="AVGmdBU" pitchFamily="2" charset="-128"/>
                <a:cs typeface="David" pitchFamily="34" charset="-79"/>
              </a:rPr>
              <a:t> en CBA 2014</a:t>
            </a:r>
            <a:endParaRPr lang="es-A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20" y="199568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b="1" dirty="0">
                <a:latin typeface="Helvetica Condensed" pitchFamily="34" charset="0"/>
                <a:cs typeface="Arial" charset="0"/>
              </a:rPr>
              <a:t>Claudia </a:t>
            </a:r>
            <a:r>
              <a:rPr lang="es-AR" b="1" dirty="0" err="1">
                <a:latin typeface="Helvetica Condensed" pitchFamily="34" charset="0"/>
                <a:cs typeface="Arial" charset="0"/>
              </a:rPr>
              <a:t>Feler</a:t>
            </a:r>
            <a:endParaRPr lang="es-AR" b="1" dirty="0">
              <a:latin typeface="Helvetica Condensed" pitchFamily="34" charset="0"/>
              <a:cs typeface="Arial" charset="0"/>
            </a:endParaRPr>
          </a:p>
          <a:p>
            <a:pPr algn="ctr">
              <a:defRPr/>
            </a:pPr>
            <a:r>
              <a:rPr lang="es-AR" dirty="0">
                <a:latin typeface="Helvetica Condensed" pitchFamily="34" charset="0"/>
                <a:cs typeface="Arial" charset="0"/>
              </a:rPr>
              <a:t>Directora &amp; Co-</a:t>
            </a:r>
            <a:r>
              <a:rPr lang="es-AR" dirty="0" err="1">
                <a:latin typeface="Helvetica Condensed" pitchFamily="34" charset="0"/>
                <a:cs typeface="Arial" charset="0"/>
              </a:rPr>
              <a:t>Founder</a:t>
            </a:r>
            <a:r>
              <a:rPr lang="es-AR" dirty="0">
                <a:latin typeface="Helvetica Condensed" pitchFamily="34" charset="0"/>
                <a:cs typeface="Arial" charset="0"/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528" y="199568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b="1" dirty="0" smtClean="0">
                <a:latin typeface="Helvetica Condensed" pitchFamily="34" charset="0"/>
                <a:cs typeface="Arial" charset="0"/>
              </a:rPr>
              <a:t>Gonzalo D. Peña</a:t>
            </a:r>
            <a:endParaRPr lang="es-AR" b="1" dirty="0">
              <a:latin typeface="Helvetica Condensed" pitchFamily="34" charset="0"/>
              <a:cs typeface="Arial" charset="0"/>
            </a:endParaRPr>
          </a:p>
          <a:p>
            <a:pPr algn="ctr">
              <a:defRPr/>
            </a:pPr>
            <a:r>
              <a:rPr lang="es-AR" dirty="0" smtClean="0">
                <a:latin typeface="Helvetica Condensed" pitchFamily="34" charset="0"/>
                <a:cs typeface="Arial" charset="0"/>
              </a:rPr>
              <a:t>Director </a:t>
            </a:r>
            <a:r>
              <a:rPr lang="es-AR" dirty="0">
                <a:latin typeface="Helvetica Condensed" pitchFamily="34" charset="0"/>
                <a:cs typeface="Arial" charset="0"/>
              </a:rPr>
              <a:t>&amp; Co-</a:t>
            </a:r>
            <a:r>
              <a:rPr lang="es-AR" dirty="0" err="1">
                <a:latin typeface="Helvetica Condensed" pitchFamily="34" charset="0"/>
                <a:cs typeface="Arial" charset="0"/>
              </a:rPr>
              <a:t>Founder</a:t>
            </a:r>
            <a:r>
              <a:rPr lang="es-AR" dirty="0">
                <a:latin typeface="Helvetica Condensed" pitchFamily="34" charset="0"/>
                <a:cs typeface="Arial" charset="0"/>
              </a:rPr>
              <a:t> </a:t>
            </a:r>
          </a:p>
        </p:txBody>
      </p:sp>
      <p:pic>
        <p:nvPicPr>
          <p:cNvPr id="2050" name="Picture 2" descr="C:\Users\gabriela\Dropbox\Institucional OH\LOGO OH!\logo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914" y="2643758"/>
            <a:ext cx="1345166" cy="18332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Picture 4" descr="cier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15" t="82634" r="32260" b="5074"/>
          <a:stretch>
            <a:fillRect/>
          </a:stretch>
        </p:blipFill>
        <p:spPr bwMode="auto">
          <a:xfrm>
            <a:off x="3203848" y="4227934"/>
            <a:ext cx="273630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C:\Users\gabriela\Dropbox\Institucional OH\LOGO OH!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176" y="556774"/>
            <a:ext cx="2956992" cy="402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161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C:\Users\Springer\Downloads\photo (2).jpg"/>
          <p:cNvPicPr>
            <a:picLocks noChangeAspect="1" noChangeArrowheads="1"/>
          </p:cNvPicPr>
          <p:nvPr/>
        </p:nvPicPr>
        <p:blipFill>
          <a:blip r:embed="rId2" cstate="print"/>
          <a:srcRect l="8333" t="30547" r="27084" b="23438"/>
          <a:stretch>
            <a:fillRect/>
          </a:stretch>
        </p:blipFill>
        <p:spPr bwMode="auto">
          <a:xfrm>
            <a:off x="6466948" y="123478"/>
            <a:ext cx="985372" cy="936104"/>
          </a:xfrm>
          <a:prstGeom prst="rect">
            <a:avLst/>
          </a:prstGeom>
          <a:noFill/>
        </p:spPr>
      </p:pic>
      <p:pic>
        <p:nvPicPr>
          <p:cNvPr id="49153" name="Picture 1" descr="C:\Users\Gonzalo\Documents\OH! PANEL\OH! PERSONALES\FOTOGRAFIA GDP\GON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292" y="123478"/>
            <a:ext cx="936104" cy="936104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496" y="1059582"/>
            <a:ext cx="4896544" cy="34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20000"/>
              </a:spcBef>
              <a:buSzPct val="100000"/>
              <a:defRPr/>
            </a:pPr>
            <a:r>
              <a:rPr kumimoji="1"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GONZALO DIEGO PEÑA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</a:t>
            </a:r>
            <a:r>
              <a:rPr kumimoji="1" lang="es-ES" sz="1100" b="1" dirty="0" err="1" smtClean="0">
                <a:latin typeface="+mj-lt"/>
              </a:rPr>
              <a:t>Master</a:t>
            </a:r>
            <a:r>
              <a:rPr kumimoji="1" lang="es-ES" sz="1100" b="1" dirty="0" smtClean="0">
                <a:latin typeface="+mj-lt"/>
              </a:rPr>
              <a:t> en Investigación de OP (Instituto Banco Patricios). Especialista en Educación Superior (UCES). Lic. en Ciencia Política (UBA)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kumimoji="1" lang="es-ES" sz="1100" b="1" dirty="0" smtClean="0">
              <a:latin typeface="+mj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Coordinador Académico de la Maestría en Investigación de Mercados, Medios y OP (UCES)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Co-Director de la Maestría en Análisis y Marketing Político (UCES)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kumimoji="1" lang="es-ES" sz="1100" b="1" dirty="0" smtClean="0">
              <a:latin typeface="+mj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Docente de grado y posgrado universitario en UCES, UCA,  UP, ADEN, Fundación del Tucumán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Director de la Comisión de Métricas en CACE (ARG)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kumimoji="1" lang="es-ES" sz="1100" b="1" dirty="0" smtClean="0">
              <a:latin typeface="+mj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Premio </a:t>
            </a:r>
            <a:r>
              <a:rPr kumimoji="1" lang="es-ES" sz="1100" b="1" dirty="0" err="1" smtClean="0">
                <a:latin typeface="+mj-lt"/>
              </a:rPr>
              <a:t>Iluminis</a:t>
            </a:r>
            <a:r>
              <a:rPr kumimoji="1" lang="es-ES" sz="1100" b="1" dirty="0" smtClean="0">
                <a:latin typeface="+mj-lt"/>
              </a:rPr>
              <a:t> 2011 a la Excelencia Académica (UCES)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Autor de libros sobre investigación de mercados y negocios internacionales 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Disertante en Congresos Nacionales y Regionales de ESOMAR, WAPOR, SAIMO (ARG), CAISMU (URU) y ABEP (BRA)</a:t>
            </a:r>
            <a:endParaRPr kumimoji="1" lang="es-ES" sz="1100" b="1" dirty="0">
              <a:latin typeface="+mj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60032" y="1059582"/>
            <a:ext cx="4248472" cy="23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20000"/>
              </a:spcBef>
              <a:buSzPct val="100000"/>
              <a:defRPr/>
            </a:pPr>
            <a:r>
              <a:rPr kumimoji="1"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CLAUDIA FELER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</a:t>
            </a:r>
            <a:r>
              <a:rPr kumimoji="1" lang="es-ES" sz="1100" b="1" dirty="0" err="1" smtClean="0">
                <a:latin typeface="+mj-lt"/>
              </a:rPr>
              <a:t>Master</a:t>
            </a:r>
            <a:r>
              <a:rPr kumimoji="1" lang="es-ES" sz="1100" b="1" dirty="0" smtClean="0">
                <a:latin typeface="+mj-lt"/>
              </a:rPr>
              <a:t> en Investigación de Mercados, Medios y Opinión (UCES).                                                                                                  Posgrado en Psicoanálisis (ALEF).                                                          Lic. en Psicología (Universidad </a:t>
            </a:r>
            <a:r>
              <a:rPr kumimoji="1" lang="es-ES" sz="1100" b="1" dirty="0" err="1" smtClean="0">
                <a:latin typeface="+mj-lt"/>
              </a:rPr>
              <a:t>Maimónides</a:t>
            </a:r>
            <a:r>
              <a:rPr kumimoji="1" lang="es-ES" sz="1100" b="1" dirty="0" smtClean="0">
                <a:latin typeface="+mj-lt"/>
              </a:rPr>
              <a:t>)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kumimoji="1" lang="es-ES" sz="1100" b="1" dirty="0" smtClean="0">
              <a:latin typeface="+mj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kumimoji="1" lang="es-ES" sz="1100" b="1" dirty="0" smtClean="0">
              <a:latin typeface="+mj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Investigadora académica (UCES)</a:t>
            </a: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kumimoji="1" lang="es-ES" sz="1100" b="1" dirty="0" smtClean="0">
              <a:latin typeface="+mj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kumimoji="1" lang="es-ES" sz="1100" b="1" dirty="0" smtClean="0">
              <a:latin typeface="+mj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kumimoji="1" lang="es-ES" sz="1100" b="1" dirty="0" smtClean="0">
                <a:latin typeface="+mj-lt"/>
              </a:rPr>
              <a:t> Disertante en Congresos Nacionales y Regionales de ESOMAR y SAIMO (ARG)</a:t>
            </a:r>
            <a:endParaRPr kumimoji="1" lang="es-ES" sz="1100" b="1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23478"/>
            <a:ext cx="87852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s-AR" sz="2000" b="1" dirty="0" smtClean="0">
                <a:latin typeface="+mj-lt"/>
              </a:rPr>
              <a:t> </a:t>
            </a:r>
            <a:r>
              <a:rPr lang="es-AR" b="1" dirty="0" smtClean="0">
                <a:latin typeface="Helvetica Condensed" pitchFamily="34" charset="0"/>
              </a:rPr>
              <a:t>TIPO DE ESTUDIO: </a:t>
            </a:r>
            <a:r>
              <a:rPr lang="es-AR" dirty="0" smtClean="0">
                <a:latin typeface="Helvetica Condensed" pitchFamily="34" charset="0"/>
              </a:rPr>
              <a:t>Encuesta online por muestreo.</a:t>
            </a:r>
          </a:p>
          <a:p>
            <a:pPr>
              <a:defRPr/>
            </a:pPr>
            <a:endParaRPr lang="es-AR" dirty="0" smtClean="0">
              <a:latin typeface="Helvetica Condense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b="1" dirty="0" smtClean="0">
                <a:latin typeface="Helvetica Condensed" pitchFamily="34" charset="0"/>
              </a:rPr>
              <a:t> TARGET: </a:t>
            </a:r>
            <a:r>
              <a:rPr lang="es-AR" dirty="0" smtClean="0">
                <a:latin typeface="Helvetica Condensed" pitchFamily="34" charset="0"/>
              </a:rPr>
              <a:t>Hombres y Mujeres, + 18 años, </a:t>
            </a:r>
            <a:r>
              <a:rPr lang="es-AR" u="sng" dirty="0" smtClean="0">
                <a:latin typeface="Helvetica Condensed" pitchFamily="34" charset="0"/>
              </a:rPr>
              <a:t>residentes en la Provincia de Córdoba</a:t>
            </a:r>
            <a:r>
              <a:rPr lang="es-AR" dirty="0" smtClean="0">
                <a:latin typeface="Helvetica Condensed" pitchFamily="34" charset="0"/>
              </a:rPr>
              <a:t>,                              usuarios de Internet.</a:t>
            </a:r>
          </a:p>
          <a:p>
            <a:pPr>
              <a:defRPr/>
            </a:pPr>
            <a:endParaRPr lang="es-AR" dirty="0" smtClean="0">
              <a:latin typeface="Helvetica Condense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b="1" dirty="0" smtClean="0">
                <a:latin typeface="Helvetica Condensed" pitchFamily="34" charset="0"/>
              </a:rPr>
              <a:t> INSTRUMENTO DE RECOLECCIÓN: </a:t>
            </a:r>
            <a:r>
              <a:rPr lang="es-AR" dirty="0" smtClean="0">
                <a:latin typeface="Helvetica Condensed" pitchFamily="34" charset="0"/>
              </a:rPr>
              <a:t>Cuestionario estructurado con preguntas abiertas, cerradas y escalas de opinión. Duración (media) del cuestionario:                        12 minutos.</a:t>
            </a:r>
          </a:p>
          <a:p>
            <a:pPr>
              <a:defRPr/>
            </a:pPr>
            <a:endParaRPr lang="es-AR" dirty="0" smtClean="0">
              <a:latin typeface="Helvetica Condense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b="1" dirty="0" smtClean="0">
                <a:latin typeface="Helvetica Condensed" pitchFamily="34" charset="0"/>
              </a:rPr>
              <a:t> TÉCNICA DE RECOLECCIÓN: </a:t>
            </a:r>
            <a:r>
              <a:rPr lang="es-AR" dirty="0" smtClean="0">
                <a:latin typeface="Helvetica Condensed" pitchFamily="34" charset="0"/>
              </a:rPr>
              <a:t>Entrevista online, utilizando la                                                                 </a:t>
            </a:r>
            <a:r>
              <a:rPr lang="es-AR" b="1" dirty="0" smtClean="0">
                <a:latin typeface="Helvetica Condensed" pitchFamily="34" charset="0"/>
              </a:rPr>
              <a:t>PLATAFORMA OH! </a:t>
            </a:r>
            <a:r>
              <a:rPr lang="es-AR" dirty="0" smtClean="0">
                <a:latin typeface="Helvetica Condensed" pitchFamily="34" charset="0"/>
              </a:rPr>
              <a:t>y operando sobre la </a:t>
            </a:r>
            <a:r>
              <a:rPr lang="es-AR" b="1" dirty="0" smtClean="0">
                <a:latin typeface="Helvetica Condensed" pitchFamily="34" charset="0"/>
              </a:rPr>
              <a:t>Comunidad OH!</a:t>
            </a:r>
            <a:r>
              <a:rPr lang="es-AR" dirty="0" smtClean="0">
                <a:latin typeface="Helvetica Condensed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AR" dirty="0" smtClean="0">
              <a:latin typeface="Helvetica Condense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b="1" dirty="0" smtClean="0">
                <a:latin typeface="Helvetica Condensed" pitchFamily="34" charset="0"/>
              </a:rPr>
              <a:t> MUESTRA: </a:t>
            </a:r>
            <a:r>
              <a:rPr lang="es-AR" dirty="0" smtClean="0">
                <a:latin typeface="Helvetica Condensed" pitchFamily="34" charset="0"/>
              </a:rPr>
              <a:t>403 Casos.</a:t>
            </a:r>
          </a:p>
          <a:p>
            <a:pPr>
              <a:buFont typeface="Arial" pitchFamily="34" charset="0"/>
              <a:buChar char="•"/>
              <a:defRPr/>
            </a:pPr>
            <a:endParaRPr lang="es-AR" b="1" dirty="0" smtClean="0">
              <a:latin typeface="Helvetica Condense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b="1" dirty="0" smtClean="0">
                <a:latin typeface="Helvetica Condensed" pitchFamily="34" charset="0"/>
              </a:rPr>
              <a:t>ACTIVIDAD DE CAMPO: </a:t>
            </a:r>
            <a:r>
              <a:rPr lang="es-ES_tradnl" dirty="0" smtClean="0">
                <a:latin typeface="Helvetica Condensed" pitchFamily="34" charset="0"/>
              </a:rPr>
              <a:t>12 al 18 de Mayo de 2014.</a:t>
            </a:r>
            <a:endParaRPr lang="es-AR" dirty="0" smtClean="0">
              <a:latin typeface="Helvetica Condensed" pitchFamily="34" charset="0"/>
            </a:endParaRPr>
          </a:p>
        </p:txBody>
      </p:sp>
      <p:pic>
        <p:nvPicPr>
          <p:cNvPr id="1026" name="Picture 2" descr="C:\Users\gabriela\Dropbox\Institucional OH\LOGO OH!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787774"/>
            <a:ext cx="1207732" cy="16459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-76" y="11400"/>
            <a:ext cx="9108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cs typeface="Arial" charset="0"/>
              </a:rPr>
              <a:t>TOP TEN DE ACTIVIDADES ONLINE</a:t>
            </a:r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Condensed" pitchFamily="34" charset="0"/>
              <a:cs typeface="Arial" charset="0"/>
            </a:endParaRPr>
          </a:p>
        </p:txBody>
      </p:sp>
      <p:graphicFrame>
        <p:nvGraphicFramePr>
          <p:cNvPr id="67" name="66 Gráfico"/>
          <p:cNvGraphicFramePr/>
          <p:nvPr/>
        </p:nvGraphicFramePr>
        <p:xfrm>
          <a:off x="0" y="555526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44016" y="4227934"/>
            <a:ext cx="24117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3707904" y="1707654"/>
            <a:ext cx="576064" cy="50405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915566"/>
            <a:ext cx="3744416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5136189" y="915566"/>
            <a:ext cx="3744416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467544" y="11400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cs typeface="Arial" charset="0"/>
              </a:rPr>
              <a:t>PRINCIPALES MOTIVOS PARA </a:t>
            </a:r>
          </a:p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cs typeface="Arial" charset="0"/>
              </a:rPr>
              <a:t>REALIZAR COMPRAS 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Condensed" pitchFamily="34" charset="0"/>
              <a:cs typeface="Arial" charset="0"/>
            </a:endParaRPr>
          </a:p>
        </p:txBody>
      </p:sp>
      <p:graphicFrame>
        <p:nvGraphicFramePr>
          <p:cNvPr id="67" name="66 Gráfico"/>
          <p:cNvGraphicFramePr/>
          <p:nvPr/>
        </p:nvGraphicFramePr>
        <p:xfrm>
          <a:off x="504056" y="411510"/>
          <a:ext cx="36358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076056" y="-20538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cs typeface="Arial" charset="0"/>
              </a:rPr>
              <a:t>PRINCIPALES MOTIVOS PARA </a:t>
            </a:r>
          </a:p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cs typeface="Arial" charset="0"/>
              </a:rPr>
              <a:t>NO REALIZAR COMPRAS 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Condensed" pitchFamily="34" charset="0"/>
              <a:cs typeface="Arial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5220072" y="411510"/>
          <a:ext cx="36358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ctángulo"/>
          <p:cNvSpPr/>
          <p:nvPr/>
        </p:nvSpPr>
        <p:spPr>
          <a:xfrm>
            <a:off x="539552" y="2211710"/>
            <a:ext cx="3528392" cy="136815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5220072" y="1563638"/>
            <a:ext cx="3528392" cy="64807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5220072" y="2859782"/>
            <a:ext cx="3528392" cy="72008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78 Conector recto"/>
          <p:cNvCxnSpPr/>
          <p:nvPr/>
        </p:nvCxnSpPr>
        <p:spPr>
          <a:xfrm>
            <a:off x="899592" y="1923678"/>
            <a:ext cx="0" cy="2160587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2339752" y="1923678"/>
            <a:ext cx="0" cy="2160587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Rectángulo"/>
          <p:cNvSpPr/>
          <p:nvPr/>
        </p:nvSpPr>
        <p:spPr>
          <a:xfrm>
            <a:off x="395536" y="1203598"/>
            <a:ext cx="93610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6" name="75 Rectángulo"/>
          <p:cNvSpPr/>
          <p:nvPr/>
        </p:nvSpPr>
        <p:spPr>
          <a:xfrm>
            <a:off x="1835696" y="1203598"/>
            <a:ext cx="93610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3635896" y="1203598"/>
            <a:ext cx="93610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77 Rectángulo"/>
          <p:cNvSpPr/>
          <p:nvPr/>
        </p:nvSpPr>
        <p:spPr>
          <a:xfrm>
            <a:off x="5220072" y="1203598"/>
            <a:ext cx="93610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2" name="111 Conector recto"/>
          <p:cNvCxnSpPr/>
          <p:nvPr/>
        </p:nvCxnSpPr>
        <p:spPr>
          <a:xfrm>
            <a:off x="4127326" y="1971874"/>
            <a:ext cx="0" cy="2160587"/>
          </a:xfrm>
          <a:prstGeom prst="line">
            <a:avLst/>
          </a:prstGeom>
          <a:ln w="28575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106 Grupo"/>
          <p:cNvGrpSpPr>
            <a:grpSpLocks/>
          </p:cNvGrpSpPr>
          <p:nvPr/>
        </p:nvGrpSpPr>
        <p:grpSpPr bwMode="auto">
          <a:xfrm>
            <a:off x="3347864" y="2394149"/>
            <a:ext cx="1511300" cy="839787"/>
            <a:chOff x="5447971" y="2381657"/>
            <a:chExt cx="1512168" cy="838937"/>
          </a:xfrm>
        </p:grpSpPr>
        <p:sp>
          <p:nvSpPr>
            <p:cNvPr id="126" name="125 Rectángulo redondeado"/>
            <p:cNvSpPr/>
            <p:nvPr/>
          </p:nvSpPr>
          <p:spPr>
            <a:xfrm>
              <a:off x="5544487" y="2403984"/>
              <a:ext cx="1368152" cy="7920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5447971" y="2381657"/>
              <a:ext cx="1512168" cy="838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dirty="0" smtClean="0">
                  <a:solidFill>
                    <a:srgbClr val="CC0099"/>
                  </a:solidFill>
                  <a:latin typeface="+mn-lt"/>
                </a:rPr>
                <a:t>56%</a:t>
              </a:r>
              <a:endParaRPr lang="es-AR" sz="1100" dirty="0">
                <a:latin typeface="+mn-lt"/>
              </a:endParaRPr>
            </a:p>
            <a:p>
              <a:pPr algn="ctr">
                <a:defRPr/>
              </a:pPr>
              <a:r>
                <a:rPr lang="es-AR" sz="1050" dirty="0">
                  <a:latin typeface="+mn-lt"/>
                </a:rPr>
                <a:t>son compras </a:t>
              </a:r>
              <a:r>
                <a:rPr lang="es-AR" sz="1100" b="1" dirty="0">
                  <a:solidFill>
                    <a:srgbClr val="CC0099"/>
                  </a:solidFill>
                  <a:latin typeface="+mn-lt"/>
                </a:rPr>
                <a:t>personales o familiares</a:t>
              </a:r>
              <a:endParaRPr lang="es-AR" sz="1050" b="1" dirty="0">
                <a:solidFill>
                  <a:srgbClr val="CC0099"/>
                </a:solidFill>
                <a:latin typeface="+mn-lt"/>
              </a:endParaRPr>
            </a:p>
          </p:txBody>
        </p:sp>
      </p:grpSp>
      <p:grpSp>
        <p:nvGrpSpPr>
          <p:cNvPr id="5" name="107 Grupo"/>
          <p:cNvGrpSpPr>
            <a:grpSpLocks/>
          </p:cNvGrpSpPr>
          <p:nvPr/>
        </p:nvGrpSpPr>
        <p:grpSpPr bwMode="auto">
          <a:xfrm>
            <a:off x="3384376" y="3495874"/>
            <a:ext cx="1487488" cy="792162"/>
            <a:chOff x="5485112" y="3483346"/>
            <a:chExt cx="1487660" cy="792088"/>
          </a:xfrm>
        </p:grpSpPr>
        <p:sp>
          <p:nvSpPr>
            <p:cNvPr id="129" name="128 Rectángulo redondeado"/>
            <p:cNvSpPr/>
            <p:nvPr/>
          </p:nvSpPr>
          <p:spPr>
            <a:xfrm>
              <a:off x="5555604" y="3483346"/>
              <a:ext cx="1368152" cy="7920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0" name="129 CuadroTexto"/>
            <p:cNvSpPr txBox="1"/>
            <p:nvPr/>
          </p:nvSpPr>
          <p:spPr>
            <a:xfrm>
              <a:off x="5485112" y="3580174"/>
              <a:ext cx="1487660" cy="507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dirty="0" smtClean="0">
                  <a:solidFill>
                    <a:srgbClr val="CC0099"/>
                  </a:solidFill>
                  <a:latin typeface="+mn-lt"/>
                </a:rPr>
                <a:t>44%</a:t>
              </a:r>
              <a:endParaRPr lang="es-AR" sz="1100" dirty="0">
                <a:latin typeface="+mn-lt"/>
              </a:endParaRPr>
            </a:p>
            <a:p>
              <a:pPr algn="ctr">
                <a:defRPr/>
              </a:pPr>
              <a:r>
                <a:rPr lang="es-AR" sz="1050" dirty="0">
                  <a:latin typeface="+mn-lt"/>
                </a:rPr>
                <a:t>son </a:t>
              </a:r>
              <a:r>
                <a:rPr lang="es-AR" sz="1100" b="1" dirty="0">
                  <a:solidFill>
                    <a:srgbClr val="CC0099"/>
                  </a:solidFill>
                  <a:latin typeface="+mn-lt"/>
                </a:rPr>
                <a:t>para regalar</a:t>
              </a:r>
              <a:endParaRPr lang="es-AR" sz="1200" b="1" dirty="0">
                <a:solidFill>
                  <a:srgbClr val="CC0099"/>
                </a:solidFill>
                <a:latin typeface="+mn-lt"/>
              </a:endParaRPr>
            </a:p>
          </p:txBody>
        </p:sp>
      </p:grpSp>
      <p:sp>
        <p:nvSpPr>
          <p:cNvPr id="132" name="131 Rectángulo"/>
          <p:cNvSpPr/>
          <p:nvPr/>
        </p:nvSpPr>
        <p:spPr bwMode="auto">
          <a:xfrm>
            <a:off x="395908" y="2787724"/>
            <a:ext cx="1079500" cy="359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AR" sz="1050" b="1" dirty="0" smtClean="0">
                <a:solidFill>
                  <a:schemeClr val="tx1"/>
                </a:solidFill>
              </a:rPr>
              <a:t>Viajes</a:t>
            </a:r>
          </a:p>
          <a:p>
            <a:pPr algn="r">
              <a:defRPr/>
            </a:pPr>
            <a:r>
              <a:rPr lang="es-AR" sz="1050" b="1" dirty="0" smtClean="0">
                <a:solidFill>
                  <a:schemeClr val="tx1"/>
                </a:solidFill>
              </a:rPr>
              <a:t>35%</a:t>
            </a:r>
            <a:endParaRPr lang="es-AR" sz="1050" b="1" dirty="0">
              <a:solidFill>
                <a:schemeClr val="tx1"/>
              </a:solidFill>
            </a:endParaRPr>
          </a:p>
        </p:txBody>
      </p:sp>
      <p:pic>
        <p:nvPicPr>
          <p:cNvPr id="2256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8" y="2643733"/>
            <a:ext cx="57762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134 Rectángulo"/>
          <p:cNvSpPr/>
          <p:nvPr/>
        </p:nvSpPr>
        <p:spPr bwMode="auto">
          <a:xfrm>
            <a:off x="395908" y="2211480"/>
            <a:ext cx="1079500" cy="360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AR" sz="1050" b="1" dirty="0" smtClean="0">
                <a:solidFill>
                  <a:schemeClr val="tx1"/>
                </a:solidFill>
              </a:rPr>
              <a:t>Entradas </a:t>
            </a:r>
          </a:p>
          <a:p>
            <a:pPr algn="r">
              <a:defRPr/>
            </a:pPr>
            <a:r>
              <a:rPr lang="es-AR" sz="1050" b="1" dirty="0" smtClean="0">
                <a:solidFill>
                  <a:schemeClr val="tx1"/>
                </a:solidFill>
              </a:rPr>
              <a:t>47%</a:t>
            </a:r>
            <a:endParaRPr lang="es-AR" sz="1050" b="1" dirty="0">
              <a:solidFill>
                <a:schemeClr val="tx1"/>
              </a:solidFill>
            </a:endParaRPr>
          </a:p>
        </p:txBody>
      </p:sp>
      <p:pic>
        <p:nvPicPr>
          <p:cNvPr id="2256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8" y="2067471"/>
            <a:ext cx="58529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137 Rectángulo"/>
          <p:cNvSpPr/>
          <p:nvPr/>
        </p:nvSpPr>
        <p:spPr bwMode="auto">
          <a:xfrm>
            <a:off x="395908" y="3363987"/>
            <a:ext cx="1079500" cy="359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AR" sz="1050" b="1" dirty="0" smtClean="0">
                <a:solidFill>
                  <a:schemeClr val="tx1"/>
                </a:solidFill>
              </a:rPr>
              <a:t>Ropa</a:t>
            </a:r>
          </a:p>
          <a:p>
            <a:pPr algn="r">
              <a:defRPr/>
            </a:pPr>
            <a:r>
              <a:rPr lang="es-AR" sz="1050" b="1" dirty="0" smtClean="0">
                <a:solidFill>
                  <a:schemeClr val="tx1"/>
                </a:solidFill>
              </a:rPr>
              <a:t>28%</a:t>
            </a:r>
            <a:endParaRPr lang="es-AR" sz="1050" b="1" dirty="0">
              <a:solidFill>
                <a:schemeClr val="tx1"/>
              </a:solidFill>
            </a:endParaRPr>
          </a:p>
        </p:txBody>
      </p:sp>
      <p:pic>
        <p:nvPicPr>
          <p:cNvPr id="2255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8" y="3219996"/>
            <a:ext cx="58216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105 Grupo"/>
          <p:cNvGrpSpPr>
            <a:grpSpLocks/>
          </p:cNvGrpSpPr>
          <p:nvPr/>
        </p:nvGrpSpPr>
        <p:grpSpPr bwMode="auto">
          <a:xfrm>
            <a:off x="180008" y="3862933"/>
            <a:ext cx="1295400" cy="581025"/>
            <a:chOff x="3636654" y="4463476"/>
            <a:chExt cx="1296144" cy="581054"/>
          </a:xfrm>
        </p:grpSpPr>
        <p:sp>
          <p:nvSpPr>
            <p:cNvPr id="141" name="140 Rectángulo"/>
            <p:cNvSpPr/>
            <p:nvPr/>
          </p:nvSpPr>
          <p:spPr>
            <a:xfrm>
              <a:off x="3852678" y="4587974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s-AR" sz="1050" b="1" dirty="0" err="1" smtClean="0">
                  <a:solidFill>
                    <a:schemeClr val="tx1"/>
                  </a:solidFill>
                </a:rPr>
                <a:t>Tablet</a:t>
              </a:r>
              <a:endParaRPr lang="es-AR" sz="1050" b="1" dirty="0" smtClean="0">
                <a:solidFill>
                  <a:schemeClr val="tx1"/>
                </a:solidFill>
              </a:endParaRPr>
            </a:p>
            <a:p>
              <a:pPr algn="r">
                <a:defRPr/>
              </a:pPr>
              <a:r>
                <a:rPr lang="es-AR" sz="1050" b="1" dirty="0" smtClean="0">
                  <a:solidFill>
                    <a:schemeClr val="tx1"/>
                  </a:solidFill>
                </a:rPr>
                <a:t>8%</a:t>
              </a:r>
              <a:endParaRPr lang="es-AR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22552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6654" y="4463476"/>
              <a:ext cx="585630" cy="58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" name="142 CuadroTexto"/>
          <p:cNvSpPr txBox="1"/>
          <p:nvPr/>
        </p:nvSpPr>
        <p:spPr bwMode="auto">
          <a:xfrm>
            <a:off x="1691680" y="1169625"/>
            <a:ext cx="130745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2013</a:t>
            </a:r>
          </a:p>
          <a:p>
            <a:pPr algn="ctr">
              <a:defRPr/>
            </a:pPr>
            <a:endParaRPr lang="es-AR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s-A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54</a:t>
            </a: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-76" y="11400"/>
            <a:ext cx="9108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cs typeface="Arial" charset="0"/>
              </a:rPr>
              <a:t>COMPRAS REALIZADAS EN INTERNET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Condensed" pitchFamily="34" charset="0"/>
              <a:cs typeface="Arial" charset="0"/>
            </a:endParaRPr>
          </a:p>
        </p:txBody>
      </p:sp>
      <p:grpSp>
        <p:nvGrpSpPr>
          <p:cNvPr id="39" name="102 Grupo"/>
          <p:cNvGrpSpPr>
            <a:grpSpLocks/>
          </p:cNvGrpSpPr>
          <p:nvPr/>
        </p:nvGrpSpPr>
        <p:grpSpPr bwMode="auto">
          <a:xfrm>
            <a:off x="1702991" y="2643733"/>
            <a:ext cx="1295400" cy="577850"/>
            <a:chOff x="3636654" y="2715766"/>
            <a:chExt cx="1296144" cy="577952"/>
          </a:xfrm>
        </p:grpSpPr>
        <p:sp>
          <p:nvSpPr>
            <p:cNvPr id="40" name="39 Rectángulo"/>
            <p:cNvSpPr/>
            <p:nvPr/>
          </p:nvSpPr>
          <p:spPr>
            <a:xfrm>
              <a:off x="3852678" y="2859782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s-AR" sz="105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Notebook</a:t>
              </a:r>
              <a:endParaRPr lang="es-AR" sz="105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r">
                <a:defRPr/>
              </a:pPr>
              <a:r>
                <a:rPr lang="es-A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55%</a:t>
              </a:r>
            </a:p>
          </p:txBody>
        </p:sp>
        <p:pic>
          <p:nvPicPr>
            <p:cNvPr id="41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6654" y="2715766"/>
              <a:ext cx="577952" cy="57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101 Grupo"/>
          <p:cNvGrpSpPr>
            <a:grpSpLocks/>
          </p:cNvGrpSpPr>
          <p:nvPr/>
        </p:nvGrpSpPr>
        <p:grpSpPr bwMode="auto">
          <a:xfrm>
            <a:off x="1702991" y="2067471"/>
            <a:ext cx="1295400" cy="581025"/>
            <a:chOff x="3636654" y="2139702"/>
            <a:chExt cx="1296144" cy="581054"/>
          </a:xfrm>
        </p:grpSpPr>
        <p:sp>
          <p:nvSpPr>
            <p:cNvPr id="43" name="42 Rectángulo"/>
            <p:cNvSpPr/>
            <p:nvPr/>
          </p:nvSpPr>
          <p:spPr>
            <a:xfrm>
              <a:off x="3852678" y="2283718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s-A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PC </a:t>
              </a:r>
            </a:p>
            <a:p>
              <a:pPr algn="r">
                <a:defRPr/>
              </a:pPr>
              <a:r>
                <a:rPr lang="es-A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64%</a:t>
              </a:r>
            </a:p>
          </p:txBody>
        </p:sp>
        <p:pic>
          <p:nvPicPr>
            <p:cNvPr id="44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6654" y="2139702"/>
              <a:ext cx="585630" cy="58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103 Grupo"/>
          <p:cNvGrpSpPr>
            <a:grpSpLocks/>
          </p:cNvGrpSpPr>
          <p:nvPr/>
        </p:nvGrpSpPr>
        <p:grpSpPr bwMode="auto">
          <a:xfrm>
            <a:off x="1702991" y="3219996"/>
            <a:ext cx="1295400" cy="577850"/>
            <a:chOff x="3636654" y="3291830"/>
            <a:chExt cx="1296144" cy="577952"/>
          </a:xfrm>
        </p:grpSpPr>
        <p:sp>
          <p:nvSpPr>
            <p:cNvPr id="46" name="45 Rectángulo"/>
            <p:cNvSpPr/>
            <p:nvPr/>
          </p:nvSpPr>
          <p:spPr>
            <a:xfrm>
              <a:off x="3852678" y="3435846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s-A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Celular</a:t>
              </a:r>
            </a:p>
            <a:p>
              <a:pPr algn="r">
                <a:defRPr/>
              </a:pPr>
              <a:r>
                <a:rPr lang="es-A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28%</a:t>
              </a:r>
            </a:p>
          </p:txBody>
        </p:sp>
        <p:pic>
          <p:nvPicPr>
            <p:cNvPr id="47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6654" y="3291830"/>
              <a:ext cx="582503" cy="57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105 Grupo"/>
          <p:cNvGrpSpPr>
            <a:grpSpLocks/>
          </p:cNvGrpSpPr>
          <p:nvPr/>
        </p:nvGrpSpPr>
        <p:grpSpPr bwMode="auto">
          <a:xfrm>
            <a:off x="1702991" y="3862933"/>
            <a:ext cx="1295400" cy="581025"/>
            <a:chOff x="3636654" y="4463476"/>
            <a:chExt cx="1296144" cy="581054"/>
          </a:xfrm>
        </p:grpSpPr>
        <p:sp>
          <p:nvSpPr>
            <p:cNvPr id="49" name="48 Rectángulo"/>
            <p:cNvSpPr/>
            <p:nvPr/>
          </p:nvSpPr>
          <p:spPr>
            <a:xfrm>
              <a:off x="3852678" y="4587974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s-AR" sz="105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Tablet</a:t>
              </a:r>
              <a:endParaRPr lang="es-AR" sz="105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r">
                <a:defRPr/>
              </a:pPr>
              <a:r>
                <a:rPr lang="es-AR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16%</a:t>
              </a:r>
            </a:p>
          </p:txBody>
        </p:sp>
        <p:pic>
          <p:nvPicPr>
            <p:cNvPr id="50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6654" y="4463476"/>
              <a:ext cx="585630" cy="58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51 Rectángulo redondeado"/>
          <p:cNvSpPr/>
          <p:nvPr/>
        </p:nvSpPr>
        <p:spPr>
          <a:xfrm>
            <a:off x="190823" y="483518"/>
            <a:ext cx="28803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</a:rPr>
              <a:t>COMPRAS ONLINE EN LOS ÚLTIMOS 6 MESES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 bwMode="auto">
          <a:xfrm>
            <a:off x="179512" y="1169625"/>
            <a:ext cx="130745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  <a:p>
            <a:pPr algn="ctr">
              <a:defRPr/>
            </a:pPr>
            <a:endParaRPr lang="es-AR" sz="700" b="1" dirty="0" smtClean="0">
              <a:latin typeface="+mn-lt"/>
            </a:endParaRPr>
          </a:p>
          <a:p>
            <a:pPr algn="ctr">
              <a:defRPr/>
            </a:pPr>
            <a:r>
              <a:rPr lang="es-AR" b="1" dirty="0" smtClean="0">
                <a:latin typeface="+mn-lt"/>
              </a:rPr>
              <a:t>65%</a:t>
            </a:r>
            <a:endParaRPr lang="es-AR" b="1" dirty="0">
              <a:latin typeface="+mn-lt"/>
            </a:endParaRPr>
          </a:p>
        </p:txBody>
      </p:sp>
      <p:sp>
        <p:nvSpPr>
          <p:cNvPr id="54" name="53 CuadroTexto"/>
          <p:cNvSpPr txBox="1"/>
          <p:nvPr/>
        </p:nvSpPr>
        <p:spPr bwMode="auto">
          <a:xfrm>
            <a:off x="5039673" y="1169625"/>
            <a:ext cx="130745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2013</a:t>
            </a:r>
          </a:p>
          <a:p>
            <a:pPr algn="ctr">
              <a:defRPr/>
            </a:pPr>
            <a:endParaRPr lang="es-AR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s-A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4,9</a:t>
            </a:r>
            <a:endParaRPr lang="es-AR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3464123" y="483518"/>
            <a:ext cx="288032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</a:rPr>
              <a:t>MEDIA DE COMPRAS EFECTUADAS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 bwMode="auto">
          <a:xfrm>
            <a:off x="3452812" y="1169625"/>
            <a:ext cx="130745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  <a:p>
            <a:pPr algn="ctr">
              <a:defRPr/>
            </a:pPr>
            <a:endParaRPr lang="es-AR" sz="700" b="1" dirty="0" smtClean="0">
              <a:latin typeface="+mn-lt"/>
            </a:endParaRPr>
          </a:p>
          <a:p>
            <a:pPr algn="ctr">
              <a:defRPr/>
            </a:pPr>
            <a:r>
              <a:rPr lang="es-AR" b="1" dirty="0" smtClean="0">
                <a:latin typeface="+mn-lt"/>
              </a:rPr>
              <a:t>5,8</a:t>
            </a:r>
            <a:endParaRPr lang="es-AR" b="1" dirty="0">
              <a:latin typeface="+mn-lt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5683745" y="1983780"/>
            <a:ext cx="0" cy="2160587"/>
          </a:xfrm>
          <a:prstGeom prst="line">
            <a:avLst/>
          </a:prstGeom>
          <a:ln w="28575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106 Grupo"/>
          <p:cNvGrpSpPr>
            <a:grpSpLocks/>
          </p:cNvGrpSpPr>
          <p:nvPr/>
        </p:nvGrpSpPr>
        <p:grpSpPr bwMode="auto">
          <a:xfrm>
            <a:off x="4904283" y="2406055"/>
            <a:ext cx="1511300" cy="839787"/>
            <a:chOff x="5447971" y="2381657"/>
            <a:chExt cx="1512168" cy="838937"/>
          </a:xfrm>
        </p:grpSpPr>
        <p:sp>
          <p:nvSpPr>
            <p:cNvPr id="59" name="58 Rectángulo redondeado"/>
            <p:cNvSpPr/>
            <p:nvPr/>
          </p:nvSpPr>
          <p:spPr>
            <a:xfrm>
              <a:off x="5544487" y="2403984"/>
              <a:ext cx="1368152" cy="7920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5447971" y="2381657"/>
              <a:ext cx="1512168" cy="838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dirty="0" smtClean="0">
                  <a:solidFill>
                    <a:srgbClr val="CC0099"/>
                  </a:solidFill>
                  <a:latin typeface="+mn-lt"/>
                </a:rPr>
                <a:t>60%</a:t>
              </a:r>
              <a:endParaRPr lang="es-AR" sz="1100" dirty="0">
                <a:latin typeface="+mn-lt"/>
              </a:endParaRPr>
            </a:p>
            <a:p>
              <a:pPr algn="ctr">
                <a:defRPr/>
              </a:pPr>
              <a:r>
                <a:rPr lang="es-A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son compras </a:t>
              </a:r>
              <a:r>
                <a:rPr lang="es-AR" sz="1100" b="1" dirty="0">
                  <a:solidFill>
                    <a:srgbClr val="CC0099"/>
                  </a:solidFill>
                  <a:latin typeface="+mn-lt"/>
                </a:rPr>
                <a:t>personales o familiares</a:t>
              </a:r>
              <a:endParaRPr lang="es-AR" sz="1050" b="1" dirty="0">
                <a:solidFill>
                  <a:srgbClr val="CC0099"/>
                </a:solidFill>
                <a:latin typeface="+mn-lt"/>
              </a:endParaRPr>
            </a:p>
          </p:txBody>
        </p:sp>
      </p:grpSp>
      <p:grpSp>
        <p:nvGrpSpPr>
          <p:cNvPr id="61" name="107 Grupo"/>
          <p:cNvGrpSpPr>
            <a:grpSpLocks/>
          </p:cNvGrpSpPr>
          <p:nvPr/>
        </p:nvGrpSpPr>
        <p:grpSpPr bwMode="auto">
          <a:xfrm>
            <a:off x="4940795" y="3507780"/>
            <a:ext cx="1487488" cy="792162"/>
            <a:chOff x="5485112" y="3483346"/>
            <a:chExt cx="1487660" cy="792088"/>
          </a:xfrm>
        </p:grpSpPr>
        <p:sp>
          <p:nvSpPr>
            <p:cNvPr id="62" name="61 Rectángulo redondeado"/>
            <p:cNvSpPr/>
            <p:nvPr/>
          </p:nvSpPr>
          <p:spPr>
            <a:xfrm>
              <a:off x="5555604" y="3483346"/>
              <a:ext cx="1368152" cy="7920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5485112" y="3580174"/>
              <a:ext cx="1487660" cy="507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dirty="0" smtClean="0">
                  <a:solidFill>
                    <a:srgbClr val="CC0099"/>
                  </a:solidFill>
                  <a:latin typeface="+mn-lt"/>
                </a:rPr>
                <a:t>40%</a:t>
              </a:r>
              <a:endParaRPr lang="es-AR" sz="1100" dirty="0">
                <a:latin typeface="+mn-lt"/>
              </a:endParaRPr>
            </a:p>
            <a:p>
              <a:pPr algn="ctr">
                <a:defRPr/>
              </a:pPr>
              <a:r>
                <a:rPr lang="es-A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son</a:t>
              </a:r>
              <a:r>
                <a:rPr lang="es-AR" sz="1050" dirty="0">
                  <a:latin typeface="+mn-lt"/>
                </a:rPr>
                <a:t> </a:t>
              </a:r>
              <a:r>
                <a:rPr lang="es-AR" sz="1100" b="1" dirty="0">
                  <a:solidFill>
                    <a:srgbClr val="CC0099"/>
                  </a:solidFill>
                  <a:latin typeface="+mn-lt"/>
                </a:rPr>
                <a:t>para regalar</a:t>
              </a:r>
              <a:endParaRPr lang="es-AR" sz="1200" b="1" dirty="0">
                <a:solidFill>
                  <a:srgbClr val="CC0099"/>
                </a:solidFill>
                <a:latin typeface="+mn-lt"/>
              </a:endParaRPr>
            </a:p>
          </p:txBody>
        </p:sp>
      </p:grpSp>
      <p:grpSp>
        <p:nvGrpSpPr>
          <p:cNvPr id="64" name="100 Grupo"/>
          <p:cNvGrpSpPr>
            <a:grpSpLocks/>
          </p:cNvGrpSpPr>
          <p:nvPr/>
        </p:nvGrpSpPr>
        <p:grpSpPr bwMode="auto">
          <a:xfrm>
            <a:off x="7068889" y="3238475"/>
            <a:ext cx="1679575" cy="1133475"/>
            <a:chOff x="7308304" y="951191"/>
            <a:chExt cx="1679934" cy="1133615"/>
          </a:xfrm>
        </p:grpSpPr>
        <p:pic>
          <p:nvPicPr>
            <p:cNvPr id="65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951191"/>
              <a:ext cx="1679934" cy="113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65 CuadroTexto"/>
            <p:cNvSpPr txBox="1"/>
            <p:nvPr/>
          </p:nvSpPr>
          <p:spPr>
            <a:xfrm>
              <a:off x="7371818" y="1022638"/>
              <a:ext cx="884426" cy="369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bg1"/>
                  </a:solidFill>
                  <a:latin typeface="+mn-lt"/>
                </a:rPr>
                <a:t>$ 5.147</a:t>
              </a: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7308304" y="1297309"/>
              <a:ext cx="1656116" cy="70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200" dirty="0">
                  <a:latin typeface="+mn-lt"/>
                </a:rPr>
                <a:t>                    </a:t>
              </a:r>
              <a:r>
                <a:rPr lang="es-A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Es el </a:t>
              </a:r>
              <a:r>
                <a:rPr lang="es-A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  </a:t>
              </a:r>
              <a:r>
                <a:rPr lang="es-AR" sz="14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gasto total promedio</a:t>
              </a:r>
              <a:r>
                <a:rPr lang="es-AR" sz="12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A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en </a:t>
              </a:r>
              <a:r>
                <a:rPr lang="es-A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2013</a:t>
              </a:r>
              <a:endParaRPr lang="es-A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8" name="100 Grupo"/>
          <p:cNvGrpSpPr>
            <a:grpSpLocks/>
          </p:cNvGrpSpPr>
          <p:nvPr/>
        </p:nvGrpSpPr>
        <p:grpSpPr bwMode="auto">
          <a:xfrm>
            <a:off x="7068889" y="1203598"/>
            <a:ext cx="1679575" cy="1133475"/>
            <a:chOff x="7308304" y="951191"/>
            <a:chExt cx="1679934" cy="1133615"/>
          </a:xfrm>
        </p:grpSpPr>
        <p:pic>
          <p:nvPicPr>
            <p:cNvPr id="69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951191"/>
              <a:ext cx="1679934" cy="113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69 CuadroTexto"/>
            <p:cNvSpPr txBox="1"/>
            <p:nvPr/>
          </p:nvSpPr>
          <p:spPr>
            <a:xfrm>
              <a:off x="7371818" y="1022638"/>
              <a:ext cx="954311" cy="3693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 smtClean="0">
                  <a:solidFill>
                    <a:schemeClr val="bg1"/>
                  </a:solidFill>
                  <a:latin typeface="+mn-lt"/>
                </a:rPr>
                <a:t>$ 9.145</a:t>
              </a:r>
              <a:endParaRPr lang="es-AR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7308304" y="1297309"/>
              <a:ext cx="1656116" cy="708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200" dirty="0">
                  <a:latin typeface="+mn-lt"/>
                </a:rPr>
                <a:t>                    Es el </a:t>
              </a:r>
              <a:r>
                <a:rPr lang="es-AR" sz="1100" dirty="0">
                  <a:latin typeface="+mn-lt"/>
                </a:rPr>
                <a:t>   </a:t>
              </a:r>
              <a:r>
                <a:rPr lang="es-AR" sz="14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gasto total promedio</a:t>
              </a:r>
              <a:r>
                <a:rPr lang="es-AR" sz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AR" sz="1100" dirty="0">
                  <a:latin typeface="+mn-lt"/>
                </a:rPr>
                <a:t>en </a:t>
              </a:r>
              <a:r>
                <a:rPr lang="es-AR" sz="1200" b="1" dirty="0" smtClean="0">
                  <a:latin typeface="+mn-lt"/>
                </a:rPr>
                <a:t>2014</a:t>
              </a:r>
              <a:endParaRPr lang="es-AR" sz="1400" b="1" dirty="0">
                <a:solidFill>
                  <a:schemeClr val="accent5"/>
                </a:solidFill>
                <a:latin typeface="+mn-lt"/>
              </a:endParaRPr>
            </a:p>
          </p:txBody>
        </p:sp>
      </p:grp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236515"/>
            <a:ext cx="557213" cy="5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43758"/>
            <a:ext cx="55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067694"/>
            <a:ext cx="55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80 Rectángulo redondeado"/>
          <p:cNvSpPr/>
          <p:nvPr/>
        </p:nvSpPr>
        <p:spPr>
          <a:xfrm>
            <a:off x="6732240" y="483518"/>
            <a:ext cx="2232248" cy="576064"/>
          </a:xfrm>
          <a:prstGeom prst="roundRect">
            <a:avLst/>
          </a:prstGeom>
          <a:solidFill>
            <a:srgbClr val="E5F4D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</a:rPr>
              <a:t>GASTO PROMEDIO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 bwMode="auto">
          <a:xfrm>
            <a:off x="7092280" y="2603688"/>
            <a:ext cx="1655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rgbClr val="C00000"/>
                </a:solidFill>
                <a:latin typeface="+mn-lt"/>
              </a:rPr>
              <a:t>+ 77,6%</a:t>
            </a:r>
            <a:endParaRPr lang="es-AR" sz="24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4" name="83 Conector recto de flecha"/>
          <p:cNvCxnSpPr/>
          <p:nvPr/>
        </p:nvCxnSpPr>
        <p:spPr>
          <a:xfrm flipV="1">
            <a:off x="7308304" y="2355726"/>
            <a:ext cx="0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 flipH="1">
            <a:off x="8596064" y="2355726"/>
            <a:ext cx="8384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899592" y="1347614"/>
            <a:ext cx="3024336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"/>
          <p:cNvSpPr/>
          <p:nvPr/>
        </p:nvSpPr>
        <p:spPr>
          <a:xfrm>
            <a:off x="5652120" y="1347614"/>
            <a:ext cx="3024336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Rectángulo redondeado"/>
          <p:cNvSpPr/>
          <p:nvPr/>
        </p:nvSpPr>
        <p:spPr>
          <a:xfrm>
            <a:off x="190822" y="123478"/>
            <a:ext cx="4021137" cy="936104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871343" y="123478"/>
            <a:ext cx="4021137" cy="936104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900421" y="1633289"/>
          <a:ext cx="3023507" cy="26642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37191"/>
                <a:gridCol w="905414"/>
                <a:gridCol w="980902"/>
              </a:tblGrid>
              <a:tr h="477244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Entradas para espectáculos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82%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41%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</a:tr>
              <a:tr h="493976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Viajes y Turismo</a:t>
                      </a:r>
                      <a:endParaRPr lang="es-AR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66%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44%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</a:tr>
              <a:tr h="564359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Libros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49%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39%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</a:tr>
              <a:tr h="564359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Ropa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48%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37%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</a:tr>
              <a:tr h="564359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Smarthphone</a:t>
                      </a:r>
                      <a:endParaRPr lang="es-AR" sz="1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36%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40%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7362" marR="7362" marT="7362" marB="0" anchor="ctr"/>
                </a:tc>
              </a:tr>
            </a:tbl>
          </a:graphicData>
        </a:graphic>
      </p:graphicFrame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80654"/>
            <a:ext cx="55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249" y="3865538"/>
            <a:ext cx="5778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5249" y="3361482"/>
            <a:ext cx="555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9354"/>
            <a:ext cx="55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5004048" y="267494"/>
            <a:ext cx="3816424" cy="655342"/>
            <a:chOff x="4788024" y="1059582"/>
            <a:chExt cx="4936819" cy="848509"/>
          </a:xfrm>
        </p:grpSpPr>
        <p:pic>
          <p:nvPicPr>
            <p:cNvPr id="2361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1059582"/>
              <a:ext cx="916451" cy="848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44 CuadroTexto"/>
            <p:cNvSpPr txBox="1"/>
            <p:nvPr/>
          </p:nvSpPr>
          <p:spPr>
            <a:xfrm>
              <a:off x="5650513" y="1131523"/>
              <a:ext cx="4074330" cy="717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chemeClr val="tx2"/>
                  </a:solidFill>
                  <a:latin typeface="+mn-lt"/>
                </a:rPr>
                <a:t>Categorías de productos </a:t>
              </a:r>
              <a:r>
                <a:rPr lang="es-AR" sz="1600" b="1" u="sng" dirty="0" smtClean="0">
                  <a:solidFill>
                    <a:schemeClr val="tx2"/>
                  </a:solidFill>
                  <a:latin typeface="+mn-lt"/>
                </a:rPr>
                <a:t>MENOS</a:t>
              </a:r>
              <a:r>
                <a:rPr lang="es-AR" sz="1400" b="1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s-AR" sz="1400" b="1" dirty="0">
                  <a:solidFill>
                    <a:schemeClr val="tx2"/>
                  </a:solidFill>
                  <a:latin typeface="+mn-lt"/>
                </a:rPr>
                <a:t>adecuados para comprar online</a:t>
              </a:r>
            </a:p>
          </p:txBody>
        </p:sp>
      </p:grpSp>
      <p:grpSp>
        <p:nvGrpSpPr>
          <p:cNvPr id="3" name="20 Grupo"/>
          <p:cNvGrpSpPr>
            <a:grpSpLocks/>
          </p:cNvGrpSpPr>
          <p:nvPr/>
        </p:nvGrpSpPr>
        <p:grpSpPr bwMode="auto">
          <a:xfrm>
            <a:off x="323528" y="267494"/>
            <a:ext cx="3816424" cy="661988"/>
            <a:chOff x="2699792" y="1059582"/>
            <a:chExt cx="4936817" cy="857249"/>
          </a:xfrm>
        </p:grpSpPr>
        <p:pic>
          <p:nvPicPr>
            <p:cNvPr id="2360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792" y="1059582"/>
              <a:ext cx="919836" cy="85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47 CuadroTexto"/>
            <p:cNvSpPr txBox="1"/>
            <p:nvPr/>
          </p:nvSpPr>
          <p:spPr>
            <a:xfrm>
              <a:off x="3562279" y="1125366"/>
              <a:ext cx="4074330" cy="717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rgbClr val="00B050"/>
                  </a:solidFill>
                  <a:latin typeface="+mn-lt"/>
                </a:rPr>
                <a:t>Categorías de productos </a:t>
              </a:r>
              <a:r>
                <a:rPr lang="es-AR" sz="1600" b="1" u="sng" dirty="0" smtClean="0">
                  <a:solidFill>
                    <a:srgbClr val="00B050"/>
                  </a:solidFill>
                  <a:latin typeface="+mn-lt"/>
                </a:rPr>
                <a:t>MÁS</a:t>
              </a:r>
              <a:r>
                <a:rPr lang="es-AR" sz="1400" b="1" dirty="0" smtClean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s-AR" sz="1400" b="1" dirty="0">
                  <a:solidFill>
                    <a:srgbClr val="00B050"/>
                  </a:solidFill>
                  <a:latin typeface="+mn-lt"/>
                </a:rPr>
                <a:t>adecuados para comprar online</a:t>
              </a:r>
            </a:p>
          </p:txBody>
        </p:sp>
      </p:grp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5249" y="2232968"/>
            <a:ext cx="55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5249" y="1705298"/>
            <a:ext cx="55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06167"/>
            <a:ext cx="557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793530"/>
            <a:ext cx="55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727499"/>
            <a:ext cx="555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2785418"/>
            <a:ext cx="5820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CuadroTexto"/>
          <p:cNvSpPr txBox="1"/>
          <p:nvPr/>
        </p:nvSpPr>
        <p:spPr bwMode="auto">
          <a:xfrm>
            <a:off x="7801049" y="1347614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2013</a:t>
            </a:r>
          </a:p>
        </p:txBody>
      </p:sp>
      <p:sp>
        <p:nvSpPr>
          <p:cNvPr id="33" name="32 CuadroTexto"/>
          <p:cNvSpPr txBox="1"/>
          <p:nvPr/>
        </p:nvSpPr>
        <p:spPr bwMode="auto">
          <a:xfrm>
            <a:off x="6864945" y="1347614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5652120" y="1755727"/>
          <a:ext cx="2982232" cy="2544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034"/>
                <a:gridCol w="981723"/>
                <a:gridCol w="892475"/>
              </a:tblGrid>
              <a:tr h="508843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Alimentos y comestibles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41%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</a:tr>
              <a:tr h="508843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Joyas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36%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</a:tr>
              <a:tr h="508843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Bebidas alcohólicas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38%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</a:tr>
              <a:tr h="508843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Ropa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42%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</a:tr>
              <a:tr h="508843">
                <a:tc>
                  <a:txBody>
                    <a:bodyPr/>
                    <a:lstStyle/>
                    <a:p>
                      <a:pPr algn="ctr" fontAlgn="t"/>
                      <a:r>
                        <a:rPr lang="es-A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Calzado</a:t>
                      </a: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43%</a:t>
                      </a:r>
                      <a:endParaRPr lang="es-AR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7362" marR="7362" marT="7362" marB="0" anchor="ctr"/>
                </a:tc>
              </a:tr>
            </a:tbl>
          </a:graphicData>
        </a:graphic>
      </p:graphicFrame>
      <p:cxnSp>
        <p:nvCxnSpPr>
          <p:cNvPr id="29" name="28 Conector recto"/>
          <p:cNvCxnSpPr/>
          <p:nvPr/>
        </p:nvCxnSpPr>
        <p:spPr>
          <a:xfrm>
            <a:off x="5807253" y="2209354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832519" y="2761668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5868144" y="3325099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868144" y="3841788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971600" y="2209354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996866" y="2761668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032491" y="3325099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032491" y="3841788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 bwMode="auto">
          <a:xfrm>
            <a:off x="3048521" y="1347614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2013</a:t>
            </a:r>
          </a:p>
        </p:txBody>
      </p:sp>
      <p:sp>
        <p:nvSpPr>
          <p:cNvPr id="52" name="51 CuadroTexto"/>
          <p:cNvSpPr txBox="1"/>
          <p:nvPr/>
        </p:nvSpPr>
        <p:spPr bwMode="auto">
          <a:xfrm>
            <a:off x="2112417" y="1347614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2195736" y="1707654"/>
            <a:ext cx="576064" cy="936104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53 Rectángulo redondeado"/>
          <p:cNvSpPr/>
          <p:nvPr/>
        </p:nvSpPr>
        <p:spPr>
          <a:xfrm>
            <a:off x="2195736" y="3867894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55 Rectángulo redondeado"/>
          <p:cNvSpPr/>
          <p:nvPr/>
        </p:nvSpPr>
        <p:spPr>
          <a:xfrm>
            <a:off x="2195736" y="3291830"/>
            <a:ext cx="576064" cy="432048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56 Rectángulo redondeado"/>
          <p:cNvSpPr/>
          <p:nvPr/>
        </p:nvSpPr>
        <p:spPr>
          <a:xfrm>
            <a:off x="6948264" y="3363838"/>
            <a:ext cx="1584176" cy="86409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5364088" y="915566"/>
            <a:ext cx="3024336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0" name="29 Gráfico"/>
          <p:cNvGraphicFramePr/>
          <p:nvPr/>
        </p:nvGraphicFramePr>
        <p:xfrm>
          <a:off x="5292080" y="915566"/>
          <a:ext cx="30963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9" name="Picture 10" descr="http://www.ranklogos.com/wp-content/uploads/2012/04/ebay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24615"/>
            <a:ext cx="535559" cy="2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4" descr="http://4.bp.blogspot.com/-iTT8mpRFElU/TcV8xxxlKYI/AAAAAAAAAAo/pBfmuN72mLE/s1600/logoGarbari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0617" y="3291830"/>
            <a:ext cx="854175" cy="18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2" descr="http://t1.gstatic.com/images?q=tbn:ANd9GcSGPBBFYdigebffjht93YSIiG-XwcyppDnk-mzXQBWKfOH3Zv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655" y="1635646"/>
            <a:ext cx="1035066" cy="25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7" name="Picture 4" descr="http://blogs-images.forbes.com/tomiogeron/files/2013/02/groupon-logo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625" y="1275606"/>
            <a:ext cx="808460" cy="35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 cstate="print"/>
          <a:srcRect t="26745"/>
          <a:stretch>
            <a:fillRect/>
          </a:stretch>
        </p:blipFill>
        <p:spPr bwMode="auto">
          <a:xfrm>
            <a:off x="5764633" y="1923678"/>
            <a:ext cx="737140" cy="19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Rectángulo"/>
          <p:cNvSpPr/>
          <p:nvPr/>
        </p:nvSpPr>
        <p:spPr>
          <a:xfrm>
            <a:off x="971600" y="915566"/>
            <a:ext cx="3024336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Rectángulo redondeado"/>
          <p:cNvSpPr/>
          <p:nvPr/>
        </p:nvSpPr>
        <p:spPr>
          <a:xfrm>
            <a:off x="899592" y="195486"/>
            <a:ext cx="3096344" cy="43204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Mejores medios de pago</a:t>
            </a:r>
            <a:endParaRPr lang="es-A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3" name="32 Tabla"/>
          <p:cNvGraphicFramePr>
            <a:graphicFrameLocks noGrp="1"/>
          </p:cNvGraphicFramePr>
          <p:nvPr/>
        </p:nvGraphicFramePr>
        <p:xfrm>
          <a:off x="1000125" y="1275605"/>
          <a:ext cx="2923803" cy="2880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6265"/>
                <a:gridCol w="718892"/>
                <a:gridCol w="878646"/>
              </a:tblGrid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Tarjeta de crédito</a:t>
                      </a: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68%</a:t>
                      </a:r>
                      <a:endParaRPr lang="es-A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MercadoPago</a:t>
                      </a:r>
                      <a:r>
                        <a:rPr lang="es-AR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, Dinero Mail, </a:t>
                      </a:r>
                      <a:r>
                        <a:rPr lang="es-AR" sz="11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Paypal</a:t>
                      </a:r>
                      <a:endParaRPr lang="es-A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65%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56%</a:t>
                      </a:r>
                      <a:endParaRPr lang="es-A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Efectivo, </a:t>
                      </a:r>
                      <a:r>
                        <a:rPr lang="es-A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pago</a:t>
                      </a:r>
                      <a:r>
                        <a:rPr lang="es-AR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contra entrega</a:t>
                      </a:r>
                      <a:endParaRPr lang="es-AR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38%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45%</a:t>
                      </a:r>
                      <a:endParaRPr lang="es-A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Transferencia bancaria</a:t>
                      </a: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33%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25%</a:t>
                      </a:r>
                      <a:endParaRPr lang="es-A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Depósito en cuenta bancaria</a:t>
                      </a: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lang="es-A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14%</a:t>
                      </a:r>
                      <a:endParaRPr lang="es-A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646" marR="7646" marT="7646" marB="0" anchor="ctr"/>
                </a:tc>
              </a:tr>
            </a:tbl>
          </a:graphicData>
        </a:graphic>
      </p:graphicFrame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288" y="2499742"/>
            <a:ext cx="4095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288" y="1306016"/>
            <a:ext cx="4048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1851670"/>
            <a:ext cx="4143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650" y="3656881"/>
            <a:ext cx="430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650" y="3079650"/>
            <a:ext cx="430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 bwMode="auto">
          <a:xfrm>
            <a:off x="3048521" y="915566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2013</a:t>
            </a:r>
          </a:p>
        </p:txBody>
      </p:sp>
      <p:sp>
        <p:nvSpPr>
          <p:cNvPr id="27" name="26 CuadroTexto"/>
          <p:cNvSpPr txBox="1"/>
          <p:nvPr/>
        </p:nvSpPr>
        <p:spPr bwMode="auto">
          <a:xfrm>
            <a:off x="2267744" y="915566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5364088" y="195486"/>
            <a:ext cx="3085033" cy="43204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 ten de sitios para comprar</a:t>
            </a:r>
            <a:endParaRPr lang="es-A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ttp://www.persianafacil.com/imagenes/MercadoLibre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987574"/>
            <a:ext cx="1192633" cy="334774"/>
          </a:xfrm>
          <a:prstGeom prst="rect">
            <a:avLst/>
          </a:prstGeom>
          <a:noFill/>
        </p:spPr>
      </p:pic>
      <p:pic>
        <p:nvPicPr>
          <p:cNvPr id="5124" name="Picture 4" descr="http://samischuster.files.wordpress.com/2012/04/alamaula_logo.jpg"/>
          <p:cNvPicPr>
            <a:picLocks noChangeAspect="1" noChangeArrowheads="1"/>
          </p:cNvPicPr>
          <p:nvPr/>
        </p:nvPicPr>
        <p:blipFill>
          <a:blip r:embed="rId13" cstate="print"/>
          <a:srcRect l="29796" t="31414" b="39161"/>
          <a:stretch>
            <a:fillRect/>
          </a:stretch>
        </p:blipFill>
        <p:spPr bwMode="auto">
          <a:xfrm>
            <a:off x="5594921" y="2931790"/>
            <a:ext cx="913542" cy="216024"/>
          </a:xfrm>
          <a:prstGeom prst="rect">
            <a:avLst/>
          </a:prstGeom>
          <a:noFill/>
        </p:spPr>
      </p:pic>
      <p:cxnSp>
        <p:nvCxnSpPr>
          <p:cNvPr id="38" name="37 Conector recto"/>
          <p:cNvCxnSpPr/>
          <p:nvPr/>
        </p:nvCxnSpPr>
        <p:spPr>
          <a:xfrm>
            <a:off x="1115616" y="1779662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1115616" y="2427734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1115616" y="3003798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1115616" y="3579862"/>
            <a:ext cx="26642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www.infonegocios.info/res/Image/20120813_CordobaVende_Logo.jpg"/>
          <p:cNvPicPr>
            <a:picLocks noChangeAspect="1" noChangeArrowheads="1"/>
          </p:cNvPicPr>
          <p:nvPr/>
        </p:nvPicPr>
        <p:blipFill>
          <a:blip r:embed="rId14" cstate="print"/>
          <a:srcRect l="18900" t="16549" r="13061" b="16549"/>
          <a:stretch>
            <a:fillRect/>
          </a:stretch>
        </p:blipFill>
        <p:spPr bwMode="auto">
          <a:xfrm>
            <a:off x="5868145" y="2155453"/>
            <a:ext cx="648072" cy="324037"/>
          </a:xfrm>
          <a:prstGeom prst="rect">
            <a:avLst/>
          </a:prstGeom>
          <a:noFill/>
        </p:spPr>
      </p:pic>
      <p:pic>
        <p:nvPicPr>
          <p:cNvPr id="5128" name="Picture 8" descr="http://www.precisionit.com.ar/wp-content/uploads/2013/07/fravega.jpg"/>
          <p:cNvPicPr>
            <a:picLocks noChangeAspect="1" noChangeArrowheads="1"/>
          </p:cNvPicPr>
          <p:nvPr/>
        </p:nvPicPr>
        <p:blipFill>
          <a:blip r:embed="rId15" cstate="print"/>
          <a:srcRect l="10189" t="11117" r="8303" b="22178"/>
          <a:stretch>
            <a:fillRect/>
          </a:stretch>
        </p:blipFill>
        <p:spPr bwMode="auto">
          <a:xfrm>
            <a:off x="5548609" y="3507854"/>
            <a:ext cx="960107" cy="288032"/>
          </a:xfrm>
          <a:prstGeom prst="rect">
            <a:avLst/>
          </a:prstGeom>
          <a:noFill/>
        </p:spPr>
      </p:pic>
      <p:sp>
        <p:nvSpPr>
          <p:cNvPr id="42" name="41 CuadroTexto"/>
          <p:cNvSpPr txBox="1"/>
          <p:nvPr/>
        </p:nvSpPr>
        <p:spPr>
          <a:xfrm>
            <a:off x="6563716" y="3219822"/>
            <a:ext cx="68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+mn-lt"/>
                <a:cs typeface="+mn-cs"/>
              </a:rPr>
              <a:t>19%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6539966" y="3830669"/>
            <a:ext cx="68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+mn-lt"/>
                <a:cs typeface="+mn-cs"/>
              </a:rPr>
              <a:t>15%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6551712" y="3531604"/>
            <a:ext cx="68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latin typeface="+mn-lt"/>
                <a:cs typeface="+mn-cs"/>
              </a:rPr>
              <a:t>15%</a:t>
            </a:r>
          </a:p>
        </p:txBody>
      </p:sp>
      <p:pic>
        <p:nvPicPr>
          <p:cNvPr id="5130" name="Picture 10" descr="http://4.bp.blogspot.com/-ZE6zwyDRMJM/TyG_82w5ULI/AAAAAAAAgCU/ymA5vMa8KmY/s1600/NUEVO%2BLOGO%2BALTA%2BROJ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67452" y="3891644"/>
            <a:ext cx="1116503" cy="201549"/>
          </a:xfrm>
          <a:prstGeom prst="rect">
            <a:avLst/>
          </a:prstGeom>
          <a:noFill/>
        </p:spPr>
      </p:pic>
      <p:sp>
        <p:nvSpPr>
          <p:cNvPr id="32" name="31 Rectángulo redondeado"/>
          <p:cNvSpPr/>
          <p:nvPr/>
        </p:nvSpPr>
        <p:spPr>
          <a:xfrm>
            <a:off x="2411760" y="1419622"/>
            <a:ext cx="576064" cy="936104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Rectángulo redondeado"/>
          <p:cNvSpPr/>
          <p:nvPr/>
        </p:nvSpPr>
        <p:spPr>
          <a:xfrm>
            <a:off x="2411760" y="2499742"/>
            <a:ext cx="1368152" cy="43204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CuadroTexto"/>
          <p:cNvSpPr txBox="1"/>
          <p:nvPr/>
        </p:nvSpPr>
        <p:spPr>
          <a:xfrm>
            <a:off x="-76" y="11400"/>
            <a:ext cx="9108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Condensed" pitchFamily="34" charset="0"/>
                <a:cs typeface="Arial" charset="0"/>
              </a:rPr>
              <a:t>3 TENDENCIAS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Condensed" pitchFamily="34" charset="0"/>
              <a:cs typeface="Arial" charset="0"/>
            </a:endParaRPr>
          </a:p>
        </p:txBody>
      </p:sp>
      <p:sp>
        <p:nvSpPr>
          <p:cNvPr id="64" name="63 CuadroTexto"/>
          <p:cNvSpPr txBox="1"/>
          <p:nvPr/>
        </p:nvSpPr>
        <p:spPr bwMode="auto">
          <a:xfrm>
            <a:off x="1619672" y="2427734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2013</a:t>
            </a:r>
          </a:p>
        </p:txBody>
      </p:sp>
      <p:sp>
        <p:nvSpPr>
          <p:cNvPr id="68" name="67 CuadroTexto"/>
          <p:cNvSpPr txBox="1"/>
          <p:nvPr/>
        </p:nvSpPr>
        <p:spPr bwMode="auto">
          <a:xfrm>
            <a:off x="179512" y="2427734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</p:txBody>
      </p:sp>
      <p:sp>
        <p:nvSpPr>
          <p:cNvPr id="83" name="82 Llamada rectangular redondeada"/>
          <p:cNvSpPr/>
          <p:nvPr/>
        </p:nvSpPr>
        <p:spPr>
          <a:xfrm>
            <a:off x="179512" y="915566"/>
            <a:ext cx="2376264" cy="122413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i="1" dirty="0" smtClean="0">
                <a:solidFill>
                  <a:schemeClr val="tx1"/>
                </a:solidFill>
              </a:rPr>
              <a:t>Pienso hacer cada vez más compras por Internet</a:t>
            </a:r>
            <a:endParaRPr lang="es-AR" sz="1600" b="1" i="1" dirty="0">
              <a:solidFill>
                <a:schemeClr val="tx1"/>
              </a:solidFill>
            </a:endParaRPr>
          </a:p>
        </p:txBody>
      </p:sp>
      <p:cxnSp>
        <p:nvCxnSpPr>
          <p:cNvPr id="85" name="84 Conector recto"/>
          <p:cNvCxnSpPr/>
          <p:nvPr/>
        </p:nvCxnSpPr>
        <p:spPr>
          <a:xfrm>
            <a:off x="611560" y="285978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CuadroTexto"/>
          <p:cNvSpPr txBox="1"/>
          <p:nvPr/>
        </p:nvSpPr>
        <p:spPr bwMode="auto">
          <a:xfrm>
            <a:off x="179512" y="3406229"/>
            <a:ext cx="8033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400" b="1" dirty="0" smtClean="0">
                <a:latin typeface="+mn-lt"/>
              </a:rPr>
              <a:t>77%</a:t>
            </a:r>
          </a:p>
        </p:txBody>
      </p:sp>
      <p:sp>
        <p:nvSpPr>
          <p:cNvPr id="91" name="90 CuadroTexto"/>
          <p:cNvSpPr txBox="1"/>
          <p:nvPr/>
        </p:nvSpPr>
        <p:spPr bwMode="auto">
          <a:xfrm>
            <a:off x="1619672" y="3488109"/>
            <a:ext cx="803399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65%</a:t>
            </a:r>
          </a:p>
        </p:txBody>
      </p:sp>
      <p:sp>
        <p:nvSpPr>
          <p:cNvPr id="94" name="93 Llamada rectangular redondeada"/>
          <p:cNvSpPr/>
          <p:nvPr/>
        </p:nvSpPr>
        <p:spPr>
          <a:xfrm>
            <a:off x="3347864" y="915566"/>
            <a:ext cx="2376264" cy="122413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i="1" dirty="0" smtClean="0">
                <a:solidFill>
                  <a:schemeClr val="tx1"/>
                </a:solidFill>
              </a:rPr>
              <a:t>Dentro de poco tiempo va a ser habitual hacer las compras pagando con </a:t>
            </a:r>
            <a:r>
              <a:rPr lang="es-AR" sz="1400" b="1" i="1" u="sng" dirty="0" smtClean="0">
                <a:solidFill>
                  <a:schemeClr val="tx1"/>
                </a:solidFill>
              </a:rPr>
              <a:t>dinero electrónico </a:t>
            </a:r>
            <a:r>
              <a:rPr lang="es-AR" sz="1400" b="1" i="1" dirty="0" smtClean="0">
                <a:solidFill>
                  <a:schemeClr val="tx1"/>
                </a:solidFill>
              </a:rPr>
              <a:t>desde el celular</a:t>
            </a:r>
            <a:endParaRPr lang="es-AR" sz="1400" b="1" i="1" dirty="0">
              <a:solidFill>
                <a:schemeClr val="tx1"/>
              </a:solidFill>
            </a:endParaRPr>
          </a:p>
        </p:txBody>
      </p:sp>
      <p:cxnSp>
        <p:nvCxnSpPr>
          <p:cNvPr id="100" name="99 Conector recto"/>
          <p:cNvCxnSpPr/>
          <p:nvPr/>
        </p:nvCxnSpPr>
        <p:spPr>
          <a:xfrm>
            <a:off x="2051720" y="2859782"/>
            <a:ext cx="0" cy="360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100 CuadroTexto"/>
          <p:cNvSpPr txBox="1"/>
          <p:nvPr/>
        </p:nvSpPr>
        <p:spPr bwMode="auto">
          <a:xfrm>
            <a:off x="4848721" y="2459672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2013</a:t>
            </a:r>
          </a:p>
        </p:txBody>
      </p:sp>
      <p:sp>
        <p:nvSpPr>
          <p:cNvPr id="102" name="101 CuadroTexto"/>
          <p:cNvSpPr txBox="1"/>
          <p:nvPr/>
        </p:nvSpPr>
        <p:spPr bwMode="auto">
          <a:xfrm>
            <a:off x="3408561" y="2459672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</p:txBody>
      </p:sp>
      <p:cxnSp>
        <p:nvCxnSpPr>
          <p:cNvPr id="103" name="102 Conector recto"/>
          <p:cNvCxnSpPr/>
          <p:nvPr/>
        </p:nvCxnSpPr>
        <p:spPr>
          <a:xfrm>
            <a:off x="3840609" y="2891720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/>
        </p:nvSpPr>
        <p:spPr bwMode="auto">
          <a:xfrm>
            <a:off x="3408561" y="3438167"/>
            <a:ext cx="8033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400" b="1" dirty="0" smtClean="0">
                <a:latin typeface="+mn-lt"/>
              </a:rPr>
              <a:t>81%</a:t>
            </a:r>
          </a:p>
        </p:txBody>
      </p:sp>
      <p:sp>
        <p:nvSpPr>
          <p:cNvPr id="105" name="104 CuadroTexto"/>
          <p:cNvSpPr txBox="1"/>
          <p:nvPr/>
        </p:nvSpPr>
        <p:spPr bwMode="auto">
          <a:xfrm>
            <a:off x="4848721" y="3520047"/>
            <a:ext cx="803399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69%</a:t>
            </a:r>
          </a:p>
        </p:txBody>
      </p:sp>
      <p:cxnSp>
        <p:nvCxnSpPr>
          <p:cNvPr id="106" name="105 Conector recto"/>
          <p:cNvCxnSpPr/>
          <p:nvPr/>
        </p:nvCxnSpPr>
        <p:spPr>
          <a:xfrm>
            <a:off x="5280769" y="2891720"/>
            <a:ext cx="0" cy="360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Llamada rectangular redondeada"/>
          <p:cNvSpPr/>
          <p:nvPr/>
        </p:nvSpPr>
        <p:spPr>
          <a:xfrm>
            <a:off x="6516216" y="915566"/>
            <a:ext cx="2376264" cy="122413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i="1" dirty="0" smtClean="0">
                <a:solidFill>
                  <a:schemeClr val="tx1"/>
                </a:solidFill>
              </a:rPr>
              <a:t>Prefiero comprar por Internet a empresas que tienen </a:t>
            </a:r>
            <a:r>
              <a:rPr lang="es-AR" sz="1400" b="1" i="1" u="sng" dirty="0" smtClean="0">
                <a:solidFill>
                  <a:schemeClr val="tx1"/>
                </a:solidFill>
              </a:rPr>
              <a:t>presencia en Córdoba</a:t>
            </a:r>
            <a:endParaRPr lang="es-AR" sz="1400" b="1" i="1" u="sng" dirty="0">
              <a:solidFill>
                <a:schemeClr val="tx1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 bwMode="auto">
          <a:xfrm>
            <a:off x="8017073" y="2459672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2013</a:t>
            </a:r>
          </a:p>
        </p:txBody>
      </p:sp>
      <p:sp>
        <p:nvSpPr>
          <p:cNvPr id="109" name="108 CuadroTexto"/>
          <p:cNvSpPr txBox="1"/>
          <p:nvPr/>
        </p:nvSpPr>
        <p:spPr bwMode="auto">
          <a:xfrm>
            <a:off x="6576913" y="2459672"/>
            <a:ext cx="803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 smtClean="0">
                <a:latin typeface="+mn-lt"/>
              </a:rPr>
              <a:t>2014</a:t>
            </a:r>
          </a:p>
        </p:txBody>
      </p:sp>
      <p:cxnSp>
        <p:nvCxnSpPr>
          <p:cNvPr id="110" name="109 Conector recto"/>
          <p:cNvCxnSpPr/>
          <p:nvPr/>
        </p:nvCxnSpPr>
        <p:spPr>
          <a:xfrm>
            <a:off x="7008961" y="2891720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110 CuadroTexto"/>
          <p:cNvSpPr txBox="1"/>
          <p:nvPr/>
        </p:nvSpPr>
        <p:spPr bwMode="auto">
          <a:xfrm>
            <a:off x="6576913" y="3438167"/>
            <a:ext cx="8033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400" b="1" dirty="0" smtClean="0">
                <a:latin typeface="+mn-lt"/>
              </a:rPr>
              <a:t>62%</a:t>
            </a:r>
          </a:p>
        </p:txBody>
      </p:sp>
      <p:sp>
        <p:nvSpPr>
          <p:cNvPr id="113" name="112 CuadroTexto"/>
          <p:cNvSpPr txBox="1"/>
          <p:nvPr/>
        </p:nvSpPr>
        <p:spPr bwMode="auto">
          <a:xfrm>
            <a:off x="8017073" y="3520047"/>
            <a:ext cx="803399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53%</a:t>
            </a:r>
          </a:p>
        </p:txBody>
      </p:sp>
      <p:cxnSp>
        <p:nvCxnSpPr>
          <p:cNvPr id="114" name="113 Conector recto"/>
          <p:cNvCxnSpPr/>
          <p:nvPr/>
        </p:nvCxnSpPr>
        <p:spPr>
          <a:xfrm>
            <a:off x="8449121" y="2891720"/>
            <a:ext cx="0" cy="360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Personalizado 2">
      <a:dk1>
        <a:srgbClr val="000000"/>
      </a:dk1>
      <a:lt1>
        <a:srgbClr val="FFFFFF"/>
      </a:lt1>
      <a:dk2>
        <a:srgbClr val="C00000"/>
      </a:dk2>
      <a:lt2>
        <a:srgbClr val="FFC000"/>
      </a:lt2>
      <a:accent1>
        <a:srgbClr val="FFFF00"/>
      </a:accent1>
      <a:accent2>
        <a:srgbClr val="FFC000"/>
      </a:accent2>
      <a:accent3>
        <a:srgbClr val="0070C0"/>
      </a:accent3>
      <a:accent4>
        <a:srgbClr val="800080"/>
      </a:accent4>
      <a:accent5>
        <a:srgbClr val="FF3399"/>
      </a:accent5>
      <a:accent6>
        <a:srgbClr val="33CCCC"/>
      </a:accent6>
      <a:hlink>
        <a:srgbClr val="00B0F0"/>
      </a:hlink>
      <a:folHlink>
        <a:srgbClr val="C00000"/>
      </a:folHlink>
    </a:clrScheme>
    <a:fontScheme name="Diseñ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Personalizado 2">
      <a:dk1>
        <a:srgbClr val="000000"/>
      </a:dk1>
      <a:lt1>
        <a:srgbClr val="FFFFFF"/>
      </a:lt1>
      <a:dk2>
        <a:srgbClr val="C00000"/>
      </a:dk2>
      <a:lt2>
        <a:srgbClr val="FFC000"/>
      </a:lt2>
      <a:accent1>
        <a:srgbClr val="FFFF00"/>
      </a:accent1>
      <a:accent2>
        <a:srgbClr val="FFC000"/>
      </a:accent2>
      <a:accent3>
        <a:srgbClr val="0070C0"/>
      </a:accent3>
      <a:accent4>
        <a:srgbClr val="800080"/>
      </a:accent4>
      <a:accent5>
        <a:srgbClr val="FF3399"/>
      </a:accent5>
      <a:accent6>
        <a:srgbClr val="33CCCC"/>
      </a:accent6>
      <a:hlink>
        <a:srgbClr val="00B0F0"/>
      </a:hlink>
      <a:folHlink>
        <a:srgbClr val="C00000"/>
      </a:folHlink>
    </a:clrScheme>
    <a:fontScheme name="1_Diseñ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ersonalizado">
  <a:themeElements>
    <a:clrScheme name="Personalizado 2">
      <a:dk1>
        <a:srgbClr val="000000"/>
      </a:dk1>
      <a:lt1>
        <a:srgbClr val="FFFFFF"/>
      </a:lt1>
      <a:dk2>
        <a:srgbClr val="C00000"/>
      </a:dk2>
      <a:lt2>
        <a:srgbClr val="FFC000"/>
      </a:lt2>
      <a:accent1>
        <a:srgbClr val="FFFF00"/>
      </a:accent1>
      <a:accent2>
        <a:srgbClr val="FFC000"/>
      </a:accent2>
      <a:accent3>
        <a:srgbClr val="0070C0"/>
      </a:accent3>
      <a:accent4>
        <a:srgbClr val="800080"/>
      </a:accent4>
      <a:accent5>
        <a:srgbClr val="FF3399"/>
      </a:accent5>
      <a:accent6>
        <a:srgbClr val="33CCCC"/>
      </a:accent6>
      <a:hlink>
        <a:srgbClr val="00B0F0"/>
      </a:hlink>
      <a:folHlink>
        <a:srgbClr val="C00000"/>
      </a:folHlink>
    </a:clrScheme>
    <a:fontScheme name="2_Diseñ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12603</TotalTime>
  <Words>608</Words>
  <Application>Microsoft Office PowerPoint</Application>
  <PresentationFormat>Presentación en pantalla (16:9)</PresentationFormat>
  <Paragraphs>160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Diseño personalizado</vt:lpstr>
      <vt:lpstr>1_Diseño personalizado</vt:lpstr>
      <vt:lpstr>2_Diseño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CBA 2014</dc:title>
  <dc:creator>OH! PANEL</dc:creator>
  <cp:lastModifiedBy>nparedes</cp:lastModifiedBy>
  <cp:revision>665</cp:revision>
  <dcterms:created xsi:type="dcterms:W3CDTF">2011-11-24T14:37:42Z</dcterms:created>
  <dcterms:modified xsi:type="dcterms:W3CDTF">2014-05-20T15:29:41Z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1xakxgAWjWc29_PmobfSjbjSC841ay3_aN0wz_caN2bE</vt:lpwstr>
  </property>
  <property fmtid="{D5CDD505-2E9C-101B-9397-08002B2CF9AE}" pid="4" name="Google.Documents.RevisionId">
    <vt:lpwstr>13954779659388005966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